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1.xml" ContentType="application/vnd.openxmlformats-officedocument.themeOverride+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23"/>
  </p:notesMasterIdLst>
  <p:handoutMasterIdLst>
    <p:handoutMasterId r:id="rId24"/>
  </p:handoutMasterIdLst>
  <p:sldIdLst>
    <p:sldId id="256" r:id="rId2"/>
    <p:sldId id="317" r:id="rId3"/>
    <p:sldId id="319" r:id="rId4"/>
    <p:sldId id="334" r:id="rId5"/>
    <p:sldId id="324" r:id="rId6"/>
    <p:sldId id="329" r:id="rId7"/>
    <p:sldId id="330" r:id="rId8"/>
    <p:sldId id="331" r:id="rId9"/>
    <p:sldId id="332" r:id="rId10"/>
    <p:sldId id="325" r:id="rId11"/>
    <p:sldId id="339" r:id="rId12"/>
    <p:sldId id="340" r:id="rId13"/>
    <p:sldId id="341" r:id="rId14"/>
    <p:sldId id="333" r:id="rId15"/>
    <p:sldId id="337" r:id="rId16"/>
    <p:sldId id="326" r:id="rId17"/>
    <p:sldId id="327" r:id="rId18"/>
    <p:sldId id="342" r:id="rId19"/>
    <p:sldId id="328" r:id="rId20"/>
    <p:sldId id="343" r:id="rId21"/>
    <p:sldId id="316"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28"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王宇晨" initials="王宇晨" lastIdx="1" clrIdx="0">
    <p:extLst>
      <p:ext uri="{19B8F6BF-5375-455C-9EA6-DF929625EA0E}">
        <p15:presenceInfo xmlns:p15="http://schemas.microsoft.com/office/powerpoint/2012/main" userId="王宇晨"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2409A"/>
    <a:srgbClr val="3C3C8E"/>
    <a:srgbClr val="587558"/>
    <a:srgbClr val="F6AB00"/>
    <a:srgbClr val="25331E"/>
    <a:srgbClr val="6B2D0B"/>
    <a:srgbClr val="445437"/>
    <a:srgbClr val="502208"/>
    <a:srgbClr val="4B6251"/>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96" autoAdjust="0"/>
    <p:restoredTop sz="75029" autoAdjust="0"/>
  </p:normalViewPr>
  <p:slideViewPr>
    <p:cSldViewPr snapToGrid="0">
      <p:cViewPr varScale="1">
        <p:scale>
          <a:sx n="85" d="100"/>
          <a:sy n="85" d="100"/>
        </p:scale>
        <p:origin x="1716" y="90"/>
      </p:cViewPr>
      <p:guideLst>
        <p:guide orient="horz" pos="2228"/>
        <p:guide pos="2880"/>
      </p:guideLst>
    </p:cSldViewPr>
  </p:slideViewPr>
  <p:notesTextViewPr>
    <p:cViewPr>
      <p:scale>
        <a:sx n="1" d="1"/>
        <a:sy n="1" d="1"/>
      </p:scale>
      <p:origin x="0" y="0"/>
    </p:cViewPr>
  </p:notesTextViewPr>
  <p:notesViewPr>
    <p:cSldViewPr snapToGrid="0">
      <p:cViewPr varScale="1">
        <p:scale>
          <a:sx n="66" d="100"/>
          <a:sy n="66" d="100"/>
        </p:scale>
        <p:origin x="3180" y="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F0AF2B2B-1B62-4AED-A0C9-6F374DD59F1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F032666D-D55B-4D3E-A7C2-76EB1CEEBA1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0797A1-4835-44A0-92EB-AD5452DEE273}" type="datetimeFigureOut">
              <a:rPr lang="zh-CN" altLang="en-US" smtClean="0"/>
              <a:t>2021/12/3</a:t>
            </a:fld>
            <a:endParaRPr lang="zh-CN" altLang="en-US"/>
          </a:p>
        </p:txBody>
      </p:sp>
      <p:sp>
        <p:nvSpPr>
          <p:cNvPr id="4" name="页脚占位符 3">
            <a:extLst>
              <a:ext uri="{FF2B5EF4-FFF2-40B4-BE49-F238E27FC236}">
                <a16:creationId xmlns:a16="http://schemas.microsoft.com/office/drawing/2014/main" id="{EB25234A-09A5-4EB4-9517-08812643EE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BEEF2DB2-BA86-431D-A263-D1D5ABA1C92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35767F2-0C03-406D-8BA6-A174136B24C0}" type="slidenum">
              <a:rPr lang="zh-CN" altLang="en-US" smtClean="0"/>
              <a:t>‹#›</a:t>
            </a:fld>
            <a:endParaRPr lang="zh-CN" altLang="en-US"/>
          </a:p>
        </p:txBody>
      </p:sp>
    </p:spTree>
    <p:extLst>
      <p:ext uri="{BB962C8B-B14F-4D97-AF65-F5344CB8AC3E}">
        <p14:creationId xmlns:p14="http://schemas.microsoft.com/office/powerpoint/2010/main" val="400485861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png>
</file>

<file path=ppt/media/image14.png>
</file>

<file path=ppt/media/image15.png>
</file>

<file path=ppt/media/image150.png>
</file>

<file path=ppt/media/image16.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D28764-9015-4647-AA92-F749CEE7B340}" type="datetimeFigureOut">
              <a:rPr lang="zh-CN" altLang="en-US" smtClean="0"/>
              <a:t>2021/12/3</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634212-A9A7-4B0A-843A-3259CA589536}" type="slidenum">
              <a:rPr lang="zh-CN" altLang="en-US" smtClean="0"/>
              <a:t>‹#›</a:t>
            </a:fld>
            <a:endParaRPr lang="zh-CN" altLang="en-US"/>
          </a:p>
        </p:txBody>
      </p:sp>
    </p:spTree>
    <p:extLst>
      <p:ext uri="{BB962C8B-B14F-4D97-AF65-F5344CB8AC3E}">
        <p14:creationId xmlns:p14="http://schemas.microsoft.com/office/powerpoint/2010/main" val="697236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E634212-A9A7-4B0A-843A-3259CA589536}" type="slidenum">
              <a:rPr lang="zh-CN" altLang="en-US" smtClean="0"/>
              <a:t>1</a:t>
            </a:fld>
            <a:endParaRPr lang="zh-CN" altLang="en-US"/>
          </a:p>
        </p:txBody>
      </p:sp>
    </p:spTree>
    <p:extLst>
      <p:ext uri="{BB962C8B-B14F-4D97-AF65-F5344CB8AC3E}">
        <p14:creationId xmlns:p14="http://schemas.microsoft.com/office/powerpoint/2010/main" val="5185934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集中式在大规模的道路上会出现一些挑战：</a:t>
            </a:r>
            <a:endParaRPr lang="en-US" altLang="zh-CN" dirty="0"/>
          </a:p>
          <a:p>
            <a:r>
              <a:rPr lang="zh-CN" altLang="en-US" dirty="0"/>
              <a:t>状态和动作空间随着受控车辆的数量呈指数增长</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latin typeface="Arial" panose="020B0604020202020204" pitchFamily="34" charset="0"/>
              </a:rPr>
              <a:t>集中式</a:t>
            </a:r>
            <a:r>
              <a:rPr lang="en-US" altLang="zh-CN" dirty="0">
                <a:effectLst/>
                <a:latin typeface="Arial" panose="020B0604020202020204" pitchFamily="34" charset="0"/>
              </a:rPr>
              <a:t>Agent</a:t>
            </a:r>
            <a:r>
              <a:rPr lang="zh-CN" altLang="en-US" dirty="0">
                <a:effectLst/>
                <a:latin typeface="Arial" panose="020B0604020202020204" pitchFamily="34" charset="0"/>
              </a:rPr>
              <a:t>最重要的动作是靠近</a:t>
            </a:r>
            <a:r>
              <a:rPr lang="en-US" altLang="zh-CN" dirty="0">
                <a:effectLst/>
                <a:latin typeface="Arial" panose="020B0604020202020204" pitchFamily="34" charset="0"/>
              </a:rPr>
              <a:t>merge</a:t>
            </a:r>
            <a:r>
              <a:rPr lang="zh-CN" altLang="en-US" dirty="0">
                <a:effectLst/>
                <a:latin typeface="Arial" panose="020B0604020202020204" pitchFamily="34" charset="0"/>
              </a:rPr>
              <a:t>点的动作，但与拥堵相关的奖励是基于网络中的所有车辆计算的，大多数车辆受自身行为的影响比集中式控制器的影响更大，因此</a:t>
            </a:r>
            <a:r>
              <a:rPr lang="en-US" altLang="zh-CN" dirty="0">
                <a:effectLst/>
                <a:latin typeface="Arial" panose="020B0604020202020204" pitchFamily="34" charset="0"/>
              </a:rPr>
              <a:t>Agent</a:t>
            </a:r>
            <a:r>
              <a:rPr lang="zh-CN" altLang="en-US" dirty="0">
                <a:effectLst/>
                <a:latin typeface="Arial" panose="020B0604020202020204" pitchFamily="34" charset="0"/>
              </a:rPr>
              <a:t>的奖励非常嘈杂。</a:t>
            </a:r>
            <a:endParaRPr lang="en-US" altLang="zh-CN" dirty="0">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latin typeface="Arial" panose="020B0604020202020204" pitchFamily="34" charset="0"/>
              </a:rPr>
              <a:t>第三，由于自动驾驶汽车的加减速操作 对系统平均速度和流出的影响有延迟，奖励也有很大的延迟</a:t>
            </a:r>
            <a:endParaRPr lang="en-US" altLang="zh-CN" dirty="0">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latin typeface="Arial" panose="020B0604020202020204" pitchFamily="34" charset="0"/>
              </a:rPr>
              <a:t>所以，作者提出模块化的迁移学习。</a:t>
            </a:r>
            <a:endParaRPr lang="en-US" altLang="zh-CN" dirty="0">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latin typeface="Arial" panose="020B0604020202020204" pitchFamily="34" charset="0"/>
              </a:rPr>
              <a:t>他们在交叉口周围创建一个窗口，以便每个路段的长度与我们训练的较小网络中的相应路段相当。然后，把一个在小型网络中训练过的策略，应用到窗口中的</a:t>
            </a:r>
            <a:r>
              <a:rPr lang="en-US" altLang="zh-CN" dirty="0">
                <a:effectLst/>
                <a:latin typeface="Arial" panose="020B0604020202020204" pitchFamily="34" charset="0"/>
              </a:rPr>
              <a:t>AV</a:t>
            </a:r>
            <a:r>
              <a:rPr lang="zh-CN" altLang="en-US" dirty="0">
                <a:effectLst/>
                <a:latin typeface="Arial" panose="020B0604020202020204" pitchFamily="34" charset="0"/>
              </a:rPr>
              <a:t>，而窗口外的</a:t>
            </a:r>
            <a:r>
              <a:rPr lang="en-US" altLang="zh-CN" dirty="0">
                <a:effectLst/>
                <a:latin typeface="Arial" panose="020B0604020202020204" pitchFamily="34" charset="0"/>
              </a:rPr>
              <a:t>AV</a:t>
            </a:r>
            <a:r>
              <a:rPr lang="zh-CN" altLang="en-US" dirty="0">
                <a:effectLst/>
                <a:latin typeface="Arial" panose="020B0604020202020204" pitchFamily="34" charset="0"/>
              </a:rPr>
              <a:t>则充当人类司机。还起了个名字，叫</a:t>
            </a:r>
            <a:r>
              <a:rPr lang="en-US" altLang="zh-CN" dirty="0">
                <a:effectLst/>
                <a:latin typeface="Arial" panose="020B0604020202020204" pitchFamily="34" charset="0"/>
              </a:rPr>
              <a:t>Zero-shot transfer</a:t>
            </a:r>
            <a:r>
              <a:rPr lang="zh-CN" altLang="en-US" dirty="0">
                <a:effectLst/>
                <a:latin typeface="Arial" panose="020B0604020202020204" pitchFamily="34" charset="0"/>
              </a:rPr>
              <a:t>。</a:t>
            </a:r>
          </a:p>
          <a:p>
            <a:endParaRPr lang="en-US" altLang="zh-CN" dirty="0"/>
          </a:p>
          <a:p>
            <a:r>
              <a:rPr lang="zh-CN" altLang="en-US" dirty="0"/>
              <a:t>可以把这个窗口应用到</a:t>
            </a:r>
            <a:r>
              <a:rPr lang="en-US" altLang="zh-CN" dirty="0"/>
              <a:t>key location</a:t>
            </a:r>
            <a:endParaRPr lang="zh-CN" altLang="en-US" dirty="0"/>
          </a:p>
        </p:txBody>
      </p:sp>
      <p:sp>
        <p:nvSpPr>
          <p:cNvPr id="4" name="灯片编号占位符 3"/>
          <p:cNvSpPr>
            <a:spLocks noGrp="1"/>
          </p:cNvSpPr>
          <p:nvPr>
            <p:ph type="sldNum" sz="quarter" idx="5"/>
          </p:nvPr>
        </p:nvSpPr>
        <p:spPr/>
        <p:txBody>
          <a:bodyPr/>
          <a:lstStyle/>
          <a:p>
            <a:fld id="{EE634212-A9A7-4B0A-843A-3259CA589536}" type="slidenum">
              <a:rPr lang="zh-CN" altLang="en-US" smtClean="0"/>
              <a:t>12</a:t>
            </a:fld>
            <a:endParaRPr lang="zh-CN" altLang="en-US"/>
          </a:p>
        </p:txBody>
      </p:sp>
    </p:spTree>
    <p:extLst>
      <p:ext uri="{BB962C8B-B14F-4D97-AF65-F5344CB8AC3E}">
        <p14:creationId xmlns:p14="http://schemas.microsoft.com/office/powerpoint/2010/main" val="686880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第三个问题是啥？集中式不好，分布式做，但是分布式多智能体最大的问题就是无法掌握全局的信息，那作者是这么说的。</a:t>
            </a:r>
            <a:endParaRPr lang="en-US" altLang="zh-CN" dirty="0"/>
          </a:p>
          <a:p>
            <a:r>
              <a:rPr lang="zh-CN" altLang="en-US" dirty="0"/>
              <a:t>加入了一些能够依靠车辆传感器获得的信息，包括：从</a:t>
            </a:r>
            <a:r>
              <a:rPr lang="en-US" altLang="zh-CN" dirty="0"/>
              <a:t>AV</a:t>
            </a:r>
            <a:r>
              <a:rPr lang="zh-CN" altLang="en-US" dirty="0"/>
              <a:t>到</a:t>
            </a:r>
            <a:r>
              <a:rPr lang="en-US" altLang="zh-CN" dirty="0"/>
              <a:t>merge</a:t>
            </a:r>
            <a:r>
              <a:rPr lang="zh-CN" altLang="en-US" dirty="0"/>
              <a:t>点的距离，下一个合并车辆的速度和到</a:t>
            </a:r>
            <a:r>
              <a:rPr lang="en-US" altLang="zh-CN" dirty="0"/>
              <a:t>merge</a:t>
            </a:r>
            <a:r>
              <a:rPr lang="zh-CN" altLang="en-US" dirty="0"/>
              <a:t>点的距离。</a:t>
            </a:r>
            <a:endParaRPr lang="en-US" altLang="zh-CN" dirty="0"/>
          </a:p>
          <a:p>
            <a:endParaRPr lang="en-US" altLang="zh-CN" dirty="0"/>
          </a:p>
          <a:p>
            <a:r>
              <a:rPr lang="zh-CN" altLang="en-US" dirty="0"/>
              <a:t>本地</a:t>
            </a:r>
            <a:r>
              <a:rPr lang="en-US" altLang="zh-CN" dirty="0"/>
              <a:t>AV</a:t>
            </a:r>
            <a:r>
              <a:rPr lang="zh-CN" altLang="en-US" dirty="0"/>
              <a:t>共享相同的策略，但每个</a:t>
            </a:r>
            <a:r>
              <a:rPr lang="en-US" altLang="zh-CN" dirty="0"/>
              <a:t>AV</a:t>
            </a:r>
            <a:r>
              <a:rPr lang="zh-CN" altLang="en-US" dirty="0"/>
              <a:t>只能访问本地</a:t>
            </a:r>
            <a:r>
              <a:rPr lang="en-US" altLang="zh-CN" dirty="0"/>
              <a:t>Observation</a:t>
            </a:r>
            <a:r>
              <a:rPr lang="zh-CN" altLang="en-US" dirty="0"/>
              <a:t>，执行自己的</a:t>
            </a:r>
            <a:r>
              <a:rPr lang="en-US" altLang="zh-CN" dirty="0"/>
              <a:t>action</a:t>
            </a:r>
            <a:r>
              <a:rPr lang="zh-CN" altLang="en-US" dirty="0"/>
              <a:t>，将所有</a:t>
            </a:r>
            <a:r>
              <a:rPr lang="en-US" altLang="zh-CN" dirty="0"/>
              <a:t>AV</a:t>
            </a:r>
            <a:r>
              <a:rPr lang="zh-CN" altLang="en-US" dirty="0"/>
              <a:t>的经验来训练策略。</a:t>
            </a:r>
            <a:endParaRPr lang="en-US" altLang="zh-CN" dirty="0"/>
          </a:p>
          <a:p>
            <a:endParaRPr lang="en-US" altLang="zh-CN" dirty="0"/>
          </a:p>
          <a:p>
            <a:r>
              <a:rPr lang="zh-CN" altLang="en-US" dirty="0"/>
              <a:t>在分布式环境下，</a:t>
            </a:r>
            <a:r>
              <a:rPr lang="en-US" altLang="zh-CN" dirty="0"/>
              <a:t>outflow</a:t>
            </a:r>
            <a:r>
              <a:rPr lang="zh-CN" altLang="en-US" dirty="0"/>
              <a:t>就不适合了，因为</a:t>
            </a:r>
            <a:r>
              <a:rPr lang="en-US" altLang="zh-CN" dirty="0"/>
              <a:t>AV</a:t>
            </a:r>
            <a:r>
              <a:rPr lang="zh-CN" altLang="en-US" dirty="0"/>
              <a:t>只有在模拟时才能获得奖励。代理无法观察到流出的车辆奖励。所以不能用了，如果用平均速度奖励又会使</a:t>
            </a:r>
            <a:r>
              <a:rPr lang="en-US" altLang="zh-CN" dirty="0"/>
              <a:t>agent</a:t>
            </a:r>
            <a:r>
              <a:rPr lang="zh-CN" altLang="en-US" dirty="0"/>
              <a:t>降低速度留在路网中来获得持续的速度奖励，那结合一下呢？</a:t>
            </a:r>
            <a:endParaRPr lang="en-US" altLang="zh-CN" dirty="0"/>
          </a:p>
          <a:p>
            <a:endParaRPr lang="en-US" altLang="zh-CN" dirty="0"/>
          </a:p>
          <a:p>
            <a:r>
              <a:rPr lang="zh-CN" altLang="en-US" dirty="0"/>
              <a:t>作者提出当</a:t>
            </a:r>
            <a:r>
              <a:rPr lang="en-US" altLang="zh-CN" dirty="0"/>
              <a:t>agent</a:t>
            </a:r>
            <a:r>
              <a:rPr lang="zh-CN" altLang="en-US" dirty="0"/>
              <a:t>留在路网时的每个时间步给予一个惩罚，然后在离开路网时给予一个奖金鼓励</a:t>
            </a:r>
            <a:r>
              <a:rPr lang="en-US" altLang="zh-CN" dirty="0"/>
              <a:t>agent</a:t>
            </a:r>
            <a:r>
              <a:rPr lang="zh-CN" altLang="en-US" dirty="0"/>
              <a:t>学习策略时尽量使车辆流出网络，这样就解决问题了。</a:t>
            </a:r>
          </a:p>
        </p:txBody>
      </p:sp>
      <p:sp>
        <p:nvSpPr>
          <p:cNvPr id="4" name="灯片编号占位符 3"/>
          <p:cNvSpPr>
            <a:spLocks noGrp="1"/>
          </p:cNvSpPr>
          <p:nvPr>
            <p:ph type="sldNum" sz="quarter" idx="5"/>
          </p:nvPr>
        </p:nvSpPr>
        <p:spPr/>
        <p:txBody>
          <a:bodyPr/>
          <a:lstStyle/>
          <a:p>
            <a:fld id="{EE634212-A9A7-4B0A-843A-3259CA589536}" type="slidenum">
              <a:rPr lang="zh-CN" altLang="en-US" smtClean="0"/>
              <a:t>13</a:t>
            </a:fld>
            <a:endParaRPr lang="zh-CN" altLang="en-US"/>
          </a:p>
        </p:txBody>
      </p:sp>
    </p:spTree>
    <p:extLst>
      <p:ext uri="{BB962C8B-B14F-4D97-AF65-F5344CB8AC3E}">
        <p14:creationId xmlns:p14="http://schemas.microsoft.com/office/powerpoint/2010/main" val="33594429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实验在模拟器进行</a:t>
            </a:r>
            <a:endParaRPr lang="en-US" altLang="zh-CN" dirty="0"/>
          </a:p>
          <a:p>
            <a:r>
              <a:rPr lang="zh-CN" altLang="en-US" dirty="0"/>
              <a:t>两个场景 简单的几百米，真实的几千米</a:t>
            </a:r>
          </a:p>
        </p:txBody>
      </p:sp>
      <p:sp>
        <p:nvSpPr>
          <p:cNvPr id="4" name="灯片编号占位符 3"/>
          <p:cNvSpPr>
            <a:spLocks noGrp="1"/>
          </p:cNvSpPr>
          <p:nvPr>
            <p:ph type="sldNum" sz="quarter" idx="5"/>
          </p:nvPr>
        </p:nvSpPr>
        <p:spPr/>
        <p:txBody>
          <a:bodyPr/>
          <a:lstStyle/>
          <a:p>
            <a:fld id="{EE634212-A9A7-4B0A-843A-3259CA589536}" type="slidenum">
              <a:rPr lang="zh-CN" altLang="en-US" smtClean="0"/>
              <a:t>15</a:t>
            </a:fld>
            <a:endParaRPr lang="zh-CN" altLang="en-US"/>
          </a:p>
        </p:txBody>
      </p:sp>
    </p:spTree>
    <p:extLst>
      <p:ext uri="{BB962C8B-B14F-4D97-AF65-F5344CB8AC3E}">
        <p14:creationId xmlns:p14="http://schemas.microsoft.com/office/powerpoint/2010/main" val="16978191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加入了人类司机作为</a:t>
            </a:r>
            <a:r>
              <a:rPr lang="en-US" altLang="zh-CN" dirty="0"/>
              <a:t>baseline</a:t>
            </a:r>
          </a:p>
          <a:p>
            <a:endParaRPr lang="zh-CN" altLang="en-US" dirty="0"/>
          </a:p>
        </p:txBody>
      </p:sp>
      <p:sp>
        <p:nvSpPr>
          <p:cNvPr id="4" name="灯片编号占位符 3"/>
          <p:cNvSpPr>
            <a:spLocks noGrp="1"/>
          </p:cNvSpPr>
          <p:nvPr>
            <p:ph type="sldNum" sz="quarter" idx="5"/>
          </p:nvPr>
        </p:nvSpPr>
        <p:spPr/>
        <p:txBody>
          <a:bodyPr/>
          <a:lstStyle/>
          <a:p>
            <a:fld id="{EE634212-A9A7-4B0A-843A-3259CA589536}" type="slidenum">
              <a:rPr lang="zh-CN" altLang="en-US" smtClean="0"/>
              <a:t>16</a:t>
            </a:fld>
            <a:endParaRPr lang="zh-CN" altLang="en-US"/>
          </a:p>
        </p:txBody>
      </p:sp>
    </p:spTree>
    <p:extLst>
      <p:ext uri="{BB962C8B-B14F-4D97-AF65-F5344CB8AC3E}">
        <p14:creationId xmlns:p14="http://schemas.microsoft.com/office/powerpoint/2010/main" val="31239203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E634212-A9A7-4B0A-843A-3259CA589536}" type="slidenum">
              <a:rPr lang="zh-CN" altLang="en-US" smtClean="0"/>
              <a:t>17</a:t>
            </a:fld>
            <a:endParaRPr lang="zh-CN" altLang="en-US"/>
          </a:p>
        </p:txBody>
      </p:sp>
    </p:spTree>
    <p:extLst>
      <p:ext uri="{BB962C8B-B14F-4D97-AF65-F5344CB8AC3E}">
        <p14:creationId xmlns:p14="http://schemas.microsoft.com/office/powerpoint/2010/main" val="37253174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对分布式状态特征的选择进行了实验，也就是之前添加的特征</a:t>
            </a:r>
            <a:endParaRPr lang="en-US" altLang="zh-CN" dirty="0"/>
          </a:p>
          <a:p>
            <a:r>
              <a:rPr lang="zh-CN" altLang="en-US" dirty="0"/>
              <a:t>可以看出加入这些特征能够提高性能</a:t>
            </a:r>
          </a:p>
        </p:txBody>
      </p:sp>
      <p:sp>
        <p:nvSpPr>
          <p:cNvPr id="4" name="灯片编号占位符 3"/>
          <p:cNvSpPr>
            <a:spLocks noGrp="1"/>
          </p:cNvSpPr>
          <p:nvPr>
            <p:ph type="sldNum" sz="quarter" idx="5"/>
          </p:nvPr>
        </p:nvSpPr>
        <p:spPr/>
        <p:txBody>
          <a:bodyPr/>
          <a:lstStyle/>
          <a:p>
            <a:fld id="{EE634212-A9A7-4B0A-843A-3259CA589536}" type="slidenum">
              <a:rPr lang="zh-CN" altLang="en-US" smtClean="0"/>
              <a:t>18</a:t>
            </a:fld>
            <a:endParaRPr lang="zh-CN" altLang="en-US"/>
          </a:p>
        </p:txBody>
      </p:sp>
    </p:spTree>
    <p:extLst>
      <p:ext uri="{BB962C8B-B14F-4D97-AF65-F5344CB8AC3E}">
        <p14:creationId xmlns:p14="http://schemas.microsoft.com/office/powerpoint/2010/main" val="38711490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最后是对分布式环境下的</a:t>
            </a:r>
            <a:r>
              <a:rPr lang="en-US" altLang="zh-CN" dirty="0"/>
              <a:t>reward</a:t>
            </a:r>
            <a:r>
              <a:rPr lang="zh-CN" altLang="en-US" dirty="0"/>
              <a:t>的参数比例调整进行了实验</a:t>
            </a:r>
            <a:endParaRPr lang="en-US" altLang="zh-CN" dirty="0"/>
          </a:p>
          <a:p>
            <a:endParaRPr lang="en-US" altLang="zh-CN" dirty="0"/>
          </a:p>
          <a:p>
            <a:r>
              <a:rPr lang="zh-CN" altLang="en-US" dirty="0"/>
              <a:t>在某个点上，</a:t>
            </a:r>
            <a:r>
              <a:rPr lang="en-US" altLang="zh-CN" dirty="0"/>
              <a:t>AV</a:t>
            </a:r>
            <a:r>
              <a:rPr lang="zh-CN" altLang="en-US" dirty="0"/>
              <a:t>停下来，让合并的车辆全速行驶，以获得更多基于速度的奖励</a:t>
            </a:r>
          </a:p>
        </p:txBody>
      </p:sp>
      <p:sp>
        <p:nvSpPr>
          <p:cNvPr id="4" name="灯片编号占位符 3"/>
          <p:cNvSpPr>
            <a:spLocks noGrp="1"/>
          </p:cNvSpPr>
          <p:nvPr>
            <p:ph type="sldNum" sz="quarter" idx="5"/>
          </p:nvPr>
        </p:nvSpPr>
        <p:spPr/>
        <p:txBody>
          <a:bodyPr/>
          <a:lstStyle/>
          <a:p>
            <a:fld id="{EE634212-A9A7-4B0A-843A-3259CA589536}" type="slidenum">
              <a:rPr lang="zh-CN" altLang="en-US" smtClean="0"/>
              <a:t>19</a:t>
            </a:fld>
            <a:endParaRPr lang="zh-CN" altLang="en-US"/>
          </a:p>
        </p:txBody>
      </p:sp>
    </p:spTree>
    <p:extLst>
      <p:ext uri="{BB962C8B-B14F-4D97-AF65-F5344CB8AC3E}">
        <p14:creationId xmlns:p14="http://schemas.microsoft.com/office/powerpoint/2010/main" val="1818882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E634212-A9A7-4B0A-843A-3259CA589536}" type="slidenum">
              <a:rPr lang="zh-CN" altLang="en-US" smtClean="0"/>
              <a:t>20</a:t>
            </a:fld>
            <a:endParaRPr lang="zh-CN" altLang="en-US"/>
          </a:p>
        </p:txBody>
      </p:sp>
    </p:spTree>
    <p:extLst>
      <p:ext uri="{BB962C8B-B14F-4D97-AF65-F5344CB8AC3E}">
        <p14:creationId xmlns:p14="http://schemas.microsoft.com/office/powerpoint/2010/main" val="3889789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交通拥堵问题已经是一个研究了很多年的问题，造成交通拥堵的原因有很多：例如，现有道路基础设施与交通需求不匹配，即僧多粥少，车多路少；再者就是突然的交通流中断导致的拥堵，例如交通事故，某些道路突然封闭，或者车主不好的驾驶习惯，例如突然加速，突然减速，导致这种不正常的走走停停的现象扩散传播；还有就是自利的驾驶员，俗话说，人不为已，天诛地灭，我开车走在路网，当然想走最短最快的路，对吧。这就导致路网的交通流量可能会集中在某些路径，造成拥堵。</a:t>
            </a:r>
          </a:p>
        </p:txBody>
      </p:sp>
      <p:sp>
        <p:nvSpPr>
          <p:cNvPr id="4" name="灯片编号占位符 3"/>
          <p:cNvSpPr>
            <a:spLocks noGrp="1"/>
          </p:cNvSpPr>
          <p:nvPr>
            <p:ph type="sldNum" sz="quarter" idx="5"/>
          </p:nvPr>
        </p:nvSpPr>
        <p:spPr/>
        <p:txBody>
          <a:bodyPr/>
          <a:lstStyle/>
          <a:p>
            <a:fld id="{EE634212-A9A7-4B0A-843A-3259CA589536}" type="slidenum">
              <a:rPr lang="zh-CN" altLang="en-US" smtClean="0"/>
              <a:t>4</a:t>
            </a:fld>
            <a:endParaRPr lang="zh-CN" altLang="en-US"/>
          </a:p>
        </p:txBody>
      </p:sp>
    </p:spTree>
    <p:extLst>
      <p:ext uri="{BB962C8B-B14F-4D97-AF65-F5344CB8AC3E}">
        <p14:creationId xmlns:p14="http://schemas.microsoft.com/office/powerpoint/2010/main" val="816093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下面我们来介绍一个临时交通中断的例子，匝道汇入就是一种可能会临时中断的情况，比如匝道车流想要汇入主道车流时， 主道车流就需要减速避免与匝道汇入车流碰撞，导致后续车流也减速，行成一种传播，导致断断续续走走停停，流速不均匀，导致拥堵发生。还有就是在行驶过程中，例如某些司机，习惯不好，猛踩刹车或者猛给油，流速也不均衡，也容易造成走走停停现象，出现拥堵。那有没有好的办法呢？</a:t>
            </a:r>
          </a:p>
        </p:txBody>
      </p:sp>
      <p:sp>
        <p:nvSpPr>
          <p:cNvPr id="4" name="灯片编号占位符 3"/>
          <p:cNvSpPr>
            <a:spLocks noGrp="1"/>
          </p:cNvSpPr>
          <p:nvPr>
            <p:ph type="sldNum" sz="quarter" idx="5"/>
          </p:nvPr>
        </p:nvSpPr>
        <p:spPr/>
        <p:txBody>
          <a:bodyPr/>
          <a:lstStyle/>
          <a:p>
            <a:fld id="{EE634212-A9A7-4B0A-843A-3259CA589536}" type="slidenum">
              <a:rPr lang="zh-CN" altLang="en-US" smtClean="0"/>
              <a:t>5</a:t>
            </a:fld>
            <a:endParaRPr lang="zh-CN" altLang="en-US"/>
          </a:p>
        </p:txBody>
      </p:sp>
    </p:spTree>
    <p:extLst>
      <p:ext uri="{BB962C8B-B14F-4D97-AF65-F5344CB8AC3E}">
        <p14:creationId xmlns:p14="http://schemas.microsoft.com/office/powerpoint/2010/main" val="4279359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路上车都是人在开，想最大化自己的收益，导致没发达到社会效益最大化。那这篇文章就瞄准了一直比较火热的自动驾驶汽车，诶我不让人开，让算法开。自动驾驶近年来确实比较火，而且未来的前景也比较广阔，肯定最终会取代人类驾驶。所以这篇文章就研究在匝道汇入处自动驾驶汽车的驾驶策略，让其能够平稳加减速，影响人类驾驶员的行为，从而使车流均匀流动。</a:t>
            </a:r>
          </a:p>
        </p:txBody>
      </p:sp>
      <p:sp>
        <p:nvSpPr>
          <p:cNvPr id="4" name="灯片编号占位符 3"/>
          <p:cNvSpPr>
            <a:spLocks noGrp="1"/>
          </p:cNvSpPr>
          <p:nvPr>
            <p:ph type="sldNum" sz="quarter" idx="5"/>
          </p:nvPr>
        </p:nvSpPr>
        <p:spPr/>
        <p:txBody>
          <a:bodyPr/>
          <a:lstStyle/>
          <a:p>
            <a:fld id="{EE634212-A9A7-4B0A-843A-3259CA589536}" type="slidenum">
              <a:rPr lang="zh-CN" altLang="en-US" smtClean="0"/>
              <a:t>6</a:t>
            </a:fld>
            <a:endParaRPr lang="zh-CN" altLang="en-US"/>
          </a:p>
        </p:txBody>
      </p:sp>
    </p:spTree>
    <p:extLst>
      <p:ext uri="{BB962C8B-B14F-4D97-AF65-F5344CB8AC3E}">
        <p14:creationId xmlns:p14="http://schemas.microsoft.com/office/powerpoint/2010/main" val="26206360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最近几年的研究也表明，强化学习能够学习一种集中式的驾驶策略，比较有效，能提高路网上整个车流的平均行驶速度。</a:t>
            </a:r>
            <a:endParaRPr lang="en-US" altLang="zh-CN" dirty="0"/>
          </a:p>
          <a:p>
            <a:r>
              <a:rPr lang="zh-CN" altLang="en-US" dirty="0"/>
              <a:t>但是目前利用</a:t>
            </a:r>
            <a:r>
              <a:rPr lang="en-US" altLang="zh-CN" dirty="0"/>
              <a:t>RL</a:t>
            </a:r>
            <a:r>
              <a:rPr lang="zh-CN" altLang="en-US" dirty="0"/>
              <a:t>学习自动驾驶汽车的驾驶策略的研究也存在一些问题：</a:t>
            </a:r>
            <a:endParaRPr lang="en-US" altLang="zh-CN" dirty="0"/>
          </a:p>
          <a:p>
            <a:r>
              <a:rPr lang="zh-CN" altLang="en-US" dirty="0"/>
              <a:t>一个是评价指标不准确，他们发现平均行驶速度作为衡量路网效率的指标，可能会被</a:t>
            </a:r>
            <a:r>
              <a:rPr lang="en-US" altLang="zh-CN" dirty="0"/>
              <a:t>Agent</a:t>
            </a:r>
            <a:r>
              <a:rPr lang="zh-CN" altLang="en-US" dirty="0"/>
              <a:t>操控，导致路网流入和流出降低。 </a:t>
            </a:r>
            <a:endParaRPr lang="en-US" altLang="zh-CN" dirty="0"/>
          </a:p>
          <a:p>
            <a:r>
              <a:rPr lang="en-US" altLang="zh-CN" dirty="0"/>
              <a:t> </a:t>
            </a:r>
            <a:r>
              <a:rPr lang="zh-CN" altLang="en-US" dirty="0"/>
              <a:t>第二个是之前研究时所利用的模拟路网规模比较小，可扩展性差。为啥不在大网络上做？第一，每个</a:t>
            </a:r>
            <a:r>
              <a:rPr lang="en-US" altLang="zh-CN" dirty="0"/>
              <a:t>av</a:t>
            </a:r>
            <a:r>
              <a:rPr lang="zh-CN" altLang="en-US" dirty="0"/>
              <a:t>就是一个</a:t>
            </a:r>
            <a:r>
              <a:rPr lang="en-US" altLang="zh-CN" dirty="0"/>
              <a:t>agent</a:t>
            </a:r>
            <a:r>
              <a:rPr lang="zh-CN" altLang="en-US" dirty="0"/>
              <a:t>，车辆多了，状态空间和动作空间都会爆炸，第二，强化学习训练会慢成蜗牛。</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所以针对二三两个点，提出了迁移强化学习，这里迁移学习场景一般是从环状模拟到简单的</a:t>
            </a:r>
            <a:r>
              <a:rPr lang="en-US" altLang="zh-CN" dirty="0"/>
              <a:t>merge</a:t>
            </a:r>
            <a:r>
              <a:rPr lang="zh-CN" altLang="en-US" dirty="0"/>
              <a:t>场景，再从模拟扩展到城市场景。</a:t>
            </a:r>
            <a:r>
              <a:rPr lang="zh-CN" altLang="en-US" sz="1200" dirty="0">
                <a:solidFill>
                  <a:schemeClr val="tx1"/>
                </a:solidFill>
              </a:rPr>
              <a:t>当源和目标结构场景大小不同时，简单进行状态的添</a:t>
            </a:r>
            <a:r>
              <a:rPr lang="en-US" altLang="zh-CN" sz="1200" dirty="0">
                <a:solidFill>
                  <a:schemeClr val="tx1"/>
                </a:solidFill>
              </a:rPr>
              <a:t>0</a:t>
            </a:r>
            <a:r>
              <a:rPr lang="zh-CN" altLang="en-US" sz="1200" dirty="0">
                <a:solidFill>
                  <a:schemeClr val="tx1"/>
                </a:solidFill>
              </a:rPr>
              <a:t>操作，这可能会导致性能下降。</a:t>
            </a:r>
            <a:endParaRPr lang="en-US" altLang="zh-CN"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solidFill>
              </a:rPr>
              <a:t>你可能会说，集中式爆炸了那你分布式做，而目前已有的研究的分布式方法假设车辆有</a:t>
            </a:r>
            <a:r>
              <a:rPr lang="en-US" altLang="zh-CN" sz="1200" dirty="0">
                <a:solidFill>
                  <a:schemeClr val="tx1"/>
                </a:solidFill>
              </a:rPr>
              <a:t>V2V</a:t>
            </a:r>
            <a:r>
              <a:rPr lang="zh-CN" altLang="en-US" sz="1200" dirty="0">
                <a:solidFill>
                  <a:schemeClr val="tx1"/>
                </a:solidFill>
              </a:rPr>
              <a:t>通信手段，能够给车辆提供信息，但这种手段还未实现。还有些研究分布式是分区域控制，就可能遗漏某些信息。</a:t>
            </a:r>
            <a:endParaRPr lang="en-US" altLang="zh-CN" sz="1200" dirty="0">
              <a:solidFill>
                <a:schemeClr val="tx1"/>
              </a:solidFill>
            </a:endParaRPr>
          </a:p>
          <a:p>
            <a:endParaRPr lang="zh-CN" altLang="en-US" dirty="0"/>
          </a:p>
        </p:txBody>
      </p:sp>
      <p:sp>
        <p:nvSpPr>
          <p:cNvPr id="4" name="灯片编号占位符 3"/>
          <p:cNvSpPr>
            <a:spLocks noGrp="1"/>
          </p:cNvSpPr>
          <p:nvPr>
            <p:ph type="sldNum" sz="quarter" idx="5"/>
          </p:nvPr>
        </p:nvSpPr>
        <p:spPr/>
        <p:txBody>
          <a:bodyPr/>
          <a:lstStyle/>
          <a:p>
            <a:fld id="{EE634212-A9A7-4B0A-843A-3259CA589536}" type="slidenum">
              <a:rPr lang="zh-CN" altLang="en-US" smtClean="0"/>
              <a:t>7</a:t>
            </a:fld>
            <a:endParaRPr lang="zh-CN" altLang="en-US"/>
          </a:p>
        </p:txBody>
      </p:sp>
    </p:spTree>
    <p:extLst>
      <p:ext uri="{BB962C8B-B14F-4D97-AF65-F5344CB8AC3E}">
        <p14:creationId xmlns:p14="http://schemas.microsoft.com/office/powerpoint/2010/main" val="1695702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针对上面的问题，这篇文章就逐一击破</a:t>
            </a:r>
            <a:endParaRPr lang="en-US" altLang="zh-CN" dirty="0"/>
          </a:p>
          <a:p>
            <a:r>
              <a:rPr lang="zh-CN" altLang="en-US" dirty="0"/>
              <a:t>提出了新的评价指标</a:t>
            </a:r>
            <a:endParaRPr lang="en-US" altLang="zh-CN" dirty="0"/>
          </a:p>
          <a:p>
            <a:r>
              <a:rPr lang="zh-CN" altLang="en-US" dirty="0"/>
              <a:t>利用模块化迁移学习，重用状态表示</a:t>
            </a:r>
            <a:endParaRPr lang="en-US" altLang="zh-CN" dirty="0"/>
          </a:p>
          <a:p>
            <a:r>
              <a:rPr lang="zh-CN" altLang="en-US" dirty="0"/>
              <a:t>最后提出一种完全的不需要额外通信的分布式车辆驾驶策略</a:t>
            </a:r>
          </a:p>
        </p:txBody>
      </p:sp>
      <p:sp>
        <p:nvSpPr>
          <p:cNvPr id="4" name="灯片编号占位符 3"/>
          <p:cNvSpPr>
            <a:spLocks noGrp="1"/>
          </p:cNvSpPr>
          <p:nvPr>
            <p:ph type="sldNum" sz="quarter" idx="5"/>
          </p:nvPr>
        </p:nvSpPr>
        <p:spPr/>
        <p:txBody>
          <a:bodyPr/>
          <a:lstStyle/>
          <a:p>
            <a:fld id="{EE634212-A9A7-4B0A-843A-3259CA589536}" type="slidenum">
              <a:rPr lang="zh-CN" altLang="en-US" smtClean="0"/>
              <a:t>8</a:t>
            </a:fld>
            <a:endParaRPr lang="zh-CN" altLang="en-US"/>
          </a:p>
        </p:txBody>
      </p:sp>
    </p:spTree>
    <p:extLst>
      <p:ext uri="{BB962C8B-B14F-4D97-AF65-F5344CB8AC3E}">
        <p14:creationId xmlns:p14="http://schemas.microsoft.com/office/powerpoint/2010/main" val="11947364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E634212-A9A7-4B0A-843A-3259CA589536}" type="slidenum">
              <a:rPr lang="zh-CN" altLang="en-US" smtClean="0"/>
              <a:t>9</a:t>
            </a:fld>
            <a:endParaRPr lang="zh-CN" altLang="en-US"/>
          </a:p>
        </p:txBody>
      </p:sp>
    </p:spTree>
    <p:extLst>
      <p:ext uri="{BB962C8B-B14F-4D97-AF65-F5344CB8AC3E}">
        <p14:creationId xmlns:p14="http://schemas.microsoft.com/office/powerpoint/2010/main" val="25166995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Metric</a:t>
            </a:r>
            <a:r>
              <a:rPr lang="zh-CN" altLang="en-US" dirty="0"/>
              <a:t>衡量策略的好坏，但是</a:t>
            </a:r>
            <a:r>
              <a:rPr lang="en-US" altLang="zh-CN" dirty="0"/>
              <a:t>metric</a:t>
            </a:r>
            <a:r>
              <a:rPr lang="zh-CN" altLang="en-US" dirty="0"/>
              <a:t>对于</a:t>
            </a:r>
            <a:r>
              <a:rPr lang="en-US" altLang="zh-CN" dirty="0"/>
              <a:t>agent</a:t>
            </a:r>
            <a:r>
              <a:rPr lang="zh-CN" altLang="en-US" dirty="0"/>
              <a:t>来说，不一定是有效的，</a:t>
            </a:r>
            <a:r>
              <a:rPr lang="zh-CN" altLang="en-US" dirty="0">
                <a:effectLst/>
                <a:latin typeface="Arial" panose="020B0604020202020204" pitchFamily="34" charset="0"/>
              </a:rPr>
              <a:t>可以使用与</a:t>
            </a:r>
            <a:r>
              <a:rPr lang="en-US" altLang="zh-CN" dirty="0">
                <a:effectLst/>
                <a:latin typeface="Arial" panose="020B0604020202020204" pitchFamily="34" charset="0"/>
              </a:rPr>
              <a:t>metric</a:t>
            </a:r>
            <a:r>
              <a:rPr lang="zh-CN" altLang="en-US" dirty="0">
                <a:effectLst/>
                <a:latin typeface="Arial" panose="020B0604020202020204" pitchFamily="34" charset="0"/>
              </a:rPr>
              <a:t>不同的</a:t>
            </a:r>
            <a:r>
              <a:rPr lang="en-US" altLang="zh-CN" dirty="0">
                <a:effectLst/>
                <a:latin typeface="Arial" panose="020B0604020202020204" pitchFamily="34" charset="0"/>
              </a:rPr>
              <a:t>reward</a:t>
            </a:r>
            <a:r>
              <a:rPr lang="zh-CN" altLang="en-US" dirty="0">
                <a:effectLst/>
                <a:latin typeface="Arial" panose="020B0604020202020204" pitchFamily="34" charset="0"/>
              </a:rPr>
              <a:t>作为</a:t>
            </a:r>
            <a:r>
              <a:rPr lang="en-US" altLang="zh-CN" dirty="0">
                <a:effectLst/>
                <a:latin typeface="Arial" panose="020B0604020202020204" pitchFamily="34" charset="0"/>
              </a:rPr>
              <a:t>RL</a:t>
            </a:r>
            <a:r>
              <a:rPr lang="zh-CN" altLang="en-US" dirty="0">
                <a:effectLst/>
                <a:latin typeface="Arial" panose="020B0604020202020204" pitchFamily="34" charset="0"/>
              </a:rPr>
              <a:t>代理的绩效度量</a:t>
            </a:r>
            <a:endParaRPr lang="en-US" altLang="zh-CN" dirty="0">
              <a:effectLst/>
              <a:latin typeface="Arial" panose="020B0604020202020204" pitchFamily="34" charset="0"/>
            </a:endParaRPr>
          </a:p>
          <a:p>
            <a:endParaRPr lang="en-US" altLang="zh-CN" dirty="0">
              <a:effectLst/>
              <a:latin typeface="Arial" panose="020B0604020202020204" pitchFamily="34" charset="0"/>
            </a:endParaRPr>
          </a:p>
          <a:p>
            <a:r>
              <a:rPr lang="zh-CN" altLang="en-US" dirty="0">
                <a:effectLst/>
                <a:latin typeface="Arial" panose="020B0604020202020204" pitchFamily="34" charset="0"/>
              </a:rPr>
              <a:t>这篇文章是利用</a:t>
            </a:r>
            <a:r>
              <a:rPr lang="en-US" altLang="zh-CN" dirty="0">
                <a:effectLst/>
                <a:latin typeface="Arial" panose="020B0604020202020204" pitchFamily="34" charset="0"/>
              </a:rPr>
              <a:t>UC </a:t>
            </a:r>
            <a:r>
              <a:rPr lang="zh-CN" altLang="en-US" dirty="0">
                <a:effectLst/>
                <a:latin typeface="Arial" panose="020B0604020202020204" pitchFamily="34" charset="0"/>
              </a:rPr>
              <a:t>伯克利提出的</a:t>
            </a:r>
            <a:r>
              <a:rPr lang="en-US" altLang="zh-CN" dirty="0">
                <a:effectLst/>
                <a:latin typeface="Arial" panose="020B0604020202020204" pitchFamily="34" charset="0"/>
              </a:rPr>
              <a:t>Flow</a:t>
            </a:r>
            <a:r>
              <a:rPr lang="zh-CN" altLang="en-US" dirty="0">
                <a:effectLst/>
                <a:latin typeface="Arial" panose="020B0604020202020204" pitchFamily="34" charset="0"/>
              </a:rPr>
              <a:t>框架结合</a:t>
            </a:r>
            <a:r>
              <a:rPr lang="en-US" altLang="zh-CN" dirty="0">
                <a:effectLst/>
                <a:latin typeface="Arial" panose="020B0604020202020204" pitchFamily="34" charset="0"/>
              </a:rPr>
              <a:t>SUMO</a:t>
            </a:r>
            <a:r>
              <a:rPr lang="zh-CN" altLang="en-US" dirty="0">
                <a:effectLst/>
                <a:latin typeface="Arial" panose="020B0604020202020204" pitchFamily="34" charset="0"/>
              </a:rPr>
              <a:t>做的，</a:t>
            </a:r>
            <a:r>
              <a:rPr lang="en-US" altLang="zh-CN" dirty="0">
                <a:effectLst/>
                <a:latin typeface="Arial" panose="020B0604020202020204" pitchFamily="34" charset="0"/>
              </a:rPr>
              <a:t>Flow benchmark</a:t>
            </a:r>
            <a:r>
              <a:rPr lang="zh-CN" altLang="en-US" dirty="0">
                <a:effectLst/>
                <a:latin typeface="Arial" panose="020B0604020202020204" pitchFamily="34" charset="0"/>
              </a:rPr>
              <a:t>中的评价指标用是</a:t>
            </a:r>
            <a:r>
              <a:rPr lang="en-US" altLang="zh-CN" dirty="0">
                <a:effectLst/>
                <a:latin typeface="Arial" panose="020B0604020202020204" pitchFamily="34" charset="0"/>
              </a:rPr>
              <a:t>xxx</a:t>
            </a:r>
            <a:r>
              <a:rPr lang="zh-CN" altLang="en-US" dirty="0">
                <a:effectLst/>
                <a:latin typeface="Arial" panose="020B0604020202020204" pitchFamily="34" charset="0"/>
              </a:rPr>
              <a:t>。这篇文章说集中式策略控制器会通过减少流入和流出来最大化这个值，因为这个指标忽视了还没有进入控制区域的车辆的速度。</a:t>
            </a:r>
            <a:endParaRPr lang="en-US" altLang="zh-CN" dirty="0">
              <a:effectLst/>
              <a:latin typeface="Arial" panose="020B0604020202020204" pitchFamily="34" charset="0"/>
            </a:endParaRPr>
          </a:p>
          <a:p>
            <a:endParaRPr lang="en-US" altLang="zh-CN" dirty="0">
              <a:effectLst/>
              <a:latin typeface="Arial" panose="020B0604020202020204" pitchFamily="34" charset="0"/>
            </a:endParaRPr>
          </a:p>
          <a:p>
            <a:r>
              <a:rPr lang="zh-CN" altLang="en-US" dirty="0">
                <a:effectLst/>
                <a:latin typeface="Arial" panose="020B0604020202020204" pitchFamily="34" charset="0"/>
              </a:rPr>
              <a:t>用图来解释一下，例如，控制器通过阻止这辆汽车进入网络（比如让他急剧减速），直到有足够的空间让现有车辆加速到最大速度，从而最大化平均速度，这就相当于</a:t>
            </a:r>
            <a:r>
              <a:rPr lang="en-US" altLang="zh-CN" dirty="0">
                <a:effectLst/>
                <a:latin typeface="Arial" panose="020B0604020202020204" pitchFamily="34" charset="0"/>
              </a:rPr>
              <a:t>agent</a:t>
            </a:r>
            <a:r>
              <a:rPr lang="zh-CN" altLang="en-US" dirty="0">
                <a:effectLst/>
                <a:latin typeface="Arial" panose="020B0604020202020204" pitchFamily="34" charset="0"/>
              </a:rPr>
              <a:t>通过不正常的</a:t>
            </a:r>
            <a:r>
              <a:rPr lang="en-US" altLang="zh-CN" dirty="0">
                <a:effectLst/>
                <a:latin typeface="Arial" panose="020B0604020202020204" pitchFamily="34" charset="0"/>
              </a:rPr>
              <a:t>action</a:t>
            </a:r>
            <a:r>
              <a:rPr lang="zh-CN" altLang="en-US" dirty="0">
                <a:effectLst/>
                <a:latin typeface="Arial" panose="020B0604020202020204" pitchFamily="34" charset="0"/>
              </a:rPr>
              <a:t>执行学到了最大化平均速度的策略，这不</a:t>
            </a:r>
            <a:r>
              <a:rPr lang="en-US" altLang="zh-CN" dirty="0">
                <a:effectLst/>
                <a:latin typeface="Arial" panose="020B0604020202020204" pitchFamily="34" charset="0"/>
              </a:rPr>
              <a:t>ok</a:t>
            </a:r>
            <a:r>
              <a:rPr lang="zh-CN" altLang="en-US" dirty="0">
                <a:effectLst/>
                <a:latin typeface="Arial" panose="020B0604020202020204" pitchFamily="34" charset="0"/>
              </a:rPr>
              <a:t>。</a:t>
            </a:r>
            <a:endParaRPr lang="en-US" altLang="zh-CN" dirty="0">
              <a:effectLst/>
              <a:latin typeface="Arial" panose="020B0604020202020204" pitchFamily="34" charset="0"/>
            </a:endParaRPr>
          </a:p>
          <a:p>
            <a:endParaRPr lang="en-US" altLang="zh-CN" dirty="0">
              <a:effectLst/>
              <a:latin typeface="Arial" panose="020B0604020202020204" pitchFamily="34" charset="0"/>
            </a:endParaRPr>
          </a:p>
          <a:p>
            <a:r>
              <a:rPr lang="zh-CN" altLang="en-US" dirty="0">
                <a:effectLst/>
                <a:latin typeface="Arial" panose="020B0604020202020204" pitchFamily="34" charset="0"/>
              </a:rPr>
              <a:t>所以，作者就提出了一个流出率度量，相比上面的为啥有效呢？不让车进入最终流出的车辆也会减少，相当于受到了惩罚，就不存在这种情况了。</a:t>
            </a:r>
            <a:endParaRPr lang="en-US" altLang="zh-CN" dirty="0">
              <a:effectLst/>
              <a:latin typeface="Arial" panose="020B0604020202020204" pitchFamily="34" charset="0"/>
            </a:endParaRPr>
          </a:p>
        </p:txBody>
      </p:sp>
      <p:sp>
        <p:nvSpPr>
          <p:cNvPr id="4" name="灯片编号占位符 3"/>
          <p:cNvSpPr>
            <a:spLocks noGrp="1"/>
          </p:cNvSpPr>
          <p:nvPr>
            <p:ph type="sldNum" sz="quarter" idx="5"/>
          </p:nvPr>
        </p:nvSpPr>
        <p:spPr/>
        <p:txBody>
          <a:bodyPr/>
          <a:lstStyle/>
          <a:p>
            <a:fld id="{EE634212-A9A7-4B0A-843A-3259CA589536}" type="slidenum">
              <a:rPr lang="zh-CN" altLang="en-US" smtClean="0"/>
              <a:t>10</a:t>
            </a:fld>
            <a:endParaRPr lang="zh-CN" altLang="en-US"/>
          </a:p>
        </p:txBody>
      </p:sp>
    </p:spTree>
    <p:extLst>
      <p:ext uri="{BB962C8B-B14F-4D97-AF65-F5344CB8AC3E}">
        <p14:creationId xmlns:p14="http://schemas.microsoft.com/office/powerpoint/2010/main" val="12762224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有人还记得第二个点是啥吗？</a:t>
            </a:r>
            <a:endParaRPr lang="en-US" altLang="zh-CN" dirty="0"/>
          </a:p>
          <a:p>
            <a:r>
              <a:rPr lang="zh-CN" altLang="en-US" dirty="0"/>
              <a:t>集中式多智能体在进行大规模训练的时候，速度慢，所以用迁移学习迁移知识，但现有迁移学习可扩展性比较差，他就提出了一种模块化迁移学习的方式。</a:t>
            </a:r>
            <a:endParaRPr lang="en-US" altLang="zh-CN" dirty="0"/>
          </a:p>
          <a:p>
            <a:r>
              <a:rPr lang="zh-CN" altLang="en-US" dirty="0"/>
              <a:t>先看一下集中式多智能体的一些定义。</a:t>
            </a:r>
            <a:endParaRPr lang="en-US" altLang="zh-CN" dirty="0"/>
          </a:p>
          <a:p>
            <a:r>
              <a:rPr lang="zh-CN" altLang="en-US" dirty="0"/>
              <a:t>集中式控制器会控制固定数量的自动驾驶汽车，</a:t>
            </a:r>
            <a:r>
              <a:rPr lang="en-US" altLang="zh-CN" dirty="0"/>
              <a:t>AV</a:t>
            </a:r>
            <a:r>
              <a:rPr lang="zh-CN" altLang="en-US" dirty="0"/>
              <a:t>根据先进先出规则被添加到受控车辆列表中。</a:t>
            </a:r>
            <a:endParaRPr lang="en-US" altLang="zh-CN" dirty="0"/>
          </a:p>
          <a:p>
            <a:endParaRPr lang="en-US" altLang="zh-CN" dirty="0"/>
          </a:p>
          <a:p>
            <a:r>
              <a:rPr lang="zh-CN" altLang="en-US" dirty="0"/>
              <a:t>先介绍</a:t>
            </a:r>
            <a:r>
              <a:rPr lang="en-US" altLang="zh-CN" dirty="0"/>
              <a:t>state</a:t>
            </a:r>
            <a:r>
              <a:rPr lang="zh-CN" altLang="en-US" dirty="0"/>
              <a:t>、然后</a:t>
            </a:r>
            <a:r>
              <a:rPr lang="en-US" altLang="zh-CN" dirty="0"/>
              <a:t>action Reward</a:t>
            </a:r>
          </a:p>
          <a:p>
            <a:r>
              <a:rPr lang="zh-CN" altLang="en-US" dirty="0"/>
              <a:t>作者分别设计了三种</a:t>
            </a:r>
            <a:r>
              <a:rPr lang="en-US" altLang="zh-CN" dirty="0" err="1"/>
              <a:t>Rl</a:t>
            </a:r>
            <a:r>
              <a:rPr lang="zh-CN" altLang="en-US" dirty="0"/>
              <a:t>的奖励进行了对比，注意这个奖励都是针对整个路网上的车辆来计算的。</a:t>
            </a:r>
            <a:endParaRPr lang="en-US" altLang="zh-CN" dirty="0"/>
          </a:p>
          <a:p>
            <a:r>
              <a:rPr lang="zh-CN" altLang="en-US" dirty="0"/>
              <a:t>第一种是</a:t>
            </a:r>
            <a:r>
              <a:rPr lang="en-US" altLang="zh-CN" dirty="0"/>
              <a:t>Flow benchmark</a:t>
            </a:r>
            <a:r>
              <a:rPr lang="zh-CN" altLang="en-US" dirty="0"/>
              <a:t>所采用的奖励，</a:t>
            </a:r>
            <a:r>
              <a:rPr lang="zh-CN" altLang="en-US" dirty="0">
                <a:effectLst/>
                <a:latin typeface="Arial" panose="020B0604020202020204" pitchFamily="34" charset="0"/>
              </a:rPr>
              <a:t>到所需速度的</a:t>
            </a:r>
            <a:r>
              <a:rPr lang="en-US" altLang="zh-CN" dirty="0">
                <a:effectLst/>
                <a:latin typeface="Arial" panose="020B0604020202020204" pitchFamily="34" charset="0"/>
              </a:rPr>
              <a:t>ℓ2</a:t>
            </a:r>
            <a:r>
              <a:rPr lang="zh-CN" altLang="en-US" dirty="0">
                <a:effectLst/>
                <a:latin typeface="Arial" panose="020B0604020202020204" pitchFamily="34" charset="0"/>
              </a:rPr>
              <a:t>范数距离和小间隔惩罚项组成。这一奖励希望每一辆车在保持前进距离的同时，每一步都尽可能接近预期的速度。</a:t>
            </a:r>
            <a:endParaRPr lang="en-US" altLang="zh-CN" dirty="0">
              <a:effectLst/>
              <a:latin typeface="Arial" panose="020B0604020202020204" pitchFamily="34" charset="0"/>
            </a:endParaRPr>
          </a:p>
          <a:p>
            <a:r>
              <a:rPr lang="zh-CN" altLang="en-US" dirty="0">
                <a:effectLst/>
                <a:latin typeface="Arial" panose="020B0604020202020204" pitchFamily="34" charset="0"/>
              </a:rPr>
              <a:t>第二种是瞬时平均速度奖励</a:t>
            </a:r>
            <a:endParaRPr lang="en-US" altLang="zh-CN" dirty="0">
              <a:effectLst/>
              <a:latin typeface="Arial" panose="020B0604020202020204" pitchFamily="34" charset="0"/>
            </a:endParaRPr>
          </a:p>
          <a:p>
            <a:r>
              <a:rPr lang="zh-CN" altLang="en-US" dirty="0">
                <a:effectLst/>
                <a:latin typeface="Arial" panose="020B0604020202020204" pitchFamily="34" charset="0"/>
              </a:rPr>
              <a:t>第三种是瞬时流出流量</a:t>
            </a:r>
            <a:endParaRPr lang="en-US" altLang="zh-CN" dirty="0"/>
          </a:p>
        </p:txBody>
      </p:sp>
      <p:sp>
        <p:nvSpPr>
          <p:cNvPr id="4" name="灯片编号占位符 3"/>
          <p:cNvSpPr>
            <a:spLocks noGrp="1"/>
          </p:cNvSpPr>
          <p:nvPr>
            <p:ph type="sldNum" sz="quarter" idx="5"/>
          </p:nvPr>
        </p:nvSpPr>
        <p:spPr/>
        <p:txBody>
          <a:bodyPr/>
          <a:lstStyle/>
          <a:p>
            <a:fld id="{EE634212-A9A7-4B0A-843A-3259CA589536}" type="slidenum">
              <a:rPr lang="zh-CN" altLang="en-US" smtClean="0"/>
              <a:t>11</a:t>
            </a:fld>
            <a:endParaRPr lang="zh-CN" altLang="en-US"/>
          </a:p>
        </p:txBody>
      </p:sp>
    </p:spTree>
    <p:extLst>
      <p:ext uri="{BB962C8B-B14F-4D97-AF65-F5344CB8AC3E}">
        <p14:creationId xmlns:p14="http://schemas.microsoft.com/office/powerpoint/2010/main" val="11067802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Google Shape;10;p2">
            <a:extLst>
              <a:ext uri="{FF2B5EF4-FFF2-40B4-BE49-F238E27FC236}">
                <a16:creationId xmlns:a16="http://schemas.microsoft.com/office/drawing/2014/main" id="{4C263487-D52B-448D-863D-67C476B3B095}"/>
              </a:ext>
            </a:extLst>
          </p:cNvPr>
          <p:cNvSpPr/>
          <p:nvPr userDrawn="1"/>
        </p:nvSpPr>
        <p:spPr>
          <a:xfrm>
            <a:off x="628650" y="1923011"/>
            <a:ext cx="7886700" cy="2234930"/>
          </a:xfrm>
          <a:prstGeom prst="rect">
            <a:avLst/>
          </a:prstGeom>
          <a:noFill/>
          <a:ln w="25400" cap="flat" cmpd="sng">
            <a:solidFill>
              <a:srgbClr val="02409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Footer Placeholder 4">
            <a:extLst>
              <a:ext uri="{FF2B5EF4-FFF2-40B4-BE49-F238E27FC236}">
                <a16:creationId xmlns:a16="http://schemas.microsoft.com/office/drawing/2014/main" id="{65BE91AD-2333-48DD-B0B8-2C2E0D79740B}"/>
              </a:ext>
            </a:extLst>
          </p:cNvPr>
          <p:cNvSpPr txBox="1">
            <a:spLocks/>
          </p:cNvSpPr>
          <p:nvPr userDrawn="1"/>
        </p:nvSpPr>
        <p:spPr>
          <a:xfrm>
            <a:off x="3036282" y="6413478"/>
            <a:ext cx="3086100" cy="365125"/>
          </a:xfrm>
          <a:prstGeom prst="rect">
            <a:avLst/>
          </a:prstGeom>
        </p:spPr>
        <p:txBody>
          <a:bodyPr vert="horz" lIns="91440" tIns="45720" rIns="91440" bIns="45720" rtlCol="0" anchor="ctr"/>
          <a:lstStyle>
            <a:defPPr>
              <a:defRPr lang="en-US"/>
            </a:defPPr>
            <a:lvl1pPr marL="0" algn="ctr" defTabSz="457200" rtl="0" eaLnBrk="1" latinLnBrk="0" hangingPunct="1">
              <a:defRPr lang="en-US" altLang="zh-CN" sz="1200" kern="1200" smtClean="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200">
                <a:solidFill>
                  <a:schemeClr val="tx1"/>
                </a:solidFill>
              </a:rPr>
              <a:t>Southeast University</a:t>
            </a:r>
          </a:p>
        </p:txBody>
      </p:sp>
      <p:sp>
        <p:nvSpPr>
          <p:cNvPr id="25" name="日期占位符 3">
            <a:extLst>
              <a:ext uri="{FF2B5EF4-FFF2-40B4-BE49-F238E27FC236}">
                <a16:creationId xmlns:a16="http://schemas.microsoft.com/office/drawing/2014/main" id="{9A0C4C82-1BDC-4D03-BDBC-52477B2F2D0D}"/>
              </a:ext>
            </a:extLst>
          </p:cNvPr>
          <p:cNvSpPr txBox="1">
            <a:spLocks/>
          </p:cNvSpPr>
          <p:nvPr userDrawn="1"/>
        </p:nvSpPr>
        <p:spPr>
          <a:xfrm>
            <a:off x="628650" y="6413477"/>
            <a:ext cx="20574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200" dirty="0">
                <a:solidFill>
                  <a:schemeClr val="tx1"/>
                </a:solidFill>
                <a:latin typeface="+mn-lt"/>
              </a:rPr>
              <a:t>2021/12/03</a:t>
            </a:r>
            <a:endParaRPr lang="zh-CN" altLang="en-US" sz="1200" dirty="0">
              <a:solidFill>
                <a:schemeClr val="tx1"/>
              </a:solidFill>
              <a:latin typeface="+mn-lt"/>
            </a:endParaRPr>
          </a:p>
        </p:txBody>
      </p:sp>
      <p:pic>
        <p:nvPicPr>
          <p:cNvPr id="5" name="图片 4">
            <a:extLst>
              <a:ext uri="{FF2B5EF4-FFF2-40B4-BE49-F238E27FC236}">
                <a16:creationId xmlns:a16="http://schemas.microsoft.com/office/drawing/2014/main" id="{2839BFAE-5112-4BF4-9702-4999EB549B9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8650" y="916536"/>
            <a:ext cx="1676189" cy="532800"/>
          </a:xfrm>
          <a:prstGeom prst="rect">
            <a:avLst/>
          </a:prstGeom>
        </p:spPr>
      </p:pic>
    </p:spTree>
    <p:extLst>
      <p:ext uri="{BB962C8B-B14F-4D97-AF65-F5344CB8AC3E}">
        <p14:creationId xmlns:p14="http://schemas.microsoft.com/office/powerpoint/2010/main" val="423294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内容">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3A20FFA4-47EB-4DF7-9DDA-4075FECA1DF7}"/>
              </a:ext>
            </a:extLst>
          </p:cNvPr>
          <p:cNvSpPr>
            <a:spLocks noGrp="1"/>
          </p:cNvSpPr>
          <p:nvPr>
            <p:ph type="sldNum" sz="quarter" idx="12"/>
          </p:nvPr>
        </p:nvSpPr>
        <p:spPr>
          <a:xfrm>
            <a:off x="8429122" y="6407032"/>
            <a:ext cx="542604" cy="365125"/>
          </a:xfrm>
        </p:spPr>
        <p:txBody>
          <a:bodyPr/>
          <a:lstStyle/>
          <a:p>
            <a:fld id="{72A5E12F-523A-4D75-95A2-779F57F5D9E2}" type="slidenum">
              <a:rPr lang="zh-CN" altLang="en-US" smtClean="0"/>
              <a:t>‹#›</a:t>
            </a:fld>
            <a:endParaRPr lang="zh-CN" altLang="en-US"/>
          </a:p>
        </p:txBody>
      </p:sp>
      <p:grpSp>
        <p:nvGrpSpPr>
          <p:cNvPr id="2" name="组合 1">
            <a:extLst>
              <a:ext uri="{FF2B5EF4-FFF2-40B4-BE49-F238E27FC236}">
                <a16:creationId xmlns:a16="http://schemas.microsoft.com/office/drawing/2014/main" id="{3EC726B1-2A9F-4267-A5C8-C5B6C30181AC}"/>
              </a:ext>
            </a:extLst>
          </p:cNvPr>
          <p:cNvGrpSpPr/>
          <p:nvPr userDrawn="1"/>
        </p:nvGrpSpPr>
        <p:grpSpPr>
          <a:xfrm>
            <a:off x="162000" y="172128"/>
            <a:ext cx="8820000" cy="6167075"/>
            <a:chOff x="162000" y="172128"/>
            <a:chExt cx="8820000" cy="6167075"/>
          </a:xfrm>
        </p:grpSpPr>
        <p:grpSp>
          <p:nvGrpSpPr>
            <p:cNvPr id="8" name="组合 7">
              <a:extLst>
                <a:ext uri="{FF2B5EF4-FFF2-40B4-BE49-F238E27FC236}">
                  <a16:creationId xmlns:a16="http://schemas.microsoft.com/office/drawing/2014/main" id="{2B3780AF-97D7-41F5-92BD-C6B3372F345E}"/>
                </a:ext>
              </a:extLst>
            </p:cNvPr>
            <p:cNvGrpSpPr/>
            <p:nvPr userDrawn="1"/>
          </p:nvGrpSpPr>
          <p:grpSpPr>
            <a:xfrm>
              <a:off x="162000" y="172128"/>
              <a:ext cx="8820000" cy="6167075"/>
              <a:chOff x="431514" y="174661"/>
              <a:chExt cx="8280971" cy="6155314"/>
            </a:xfrm>
          </p:grpSpPr>
          <p:sp>
            <p:nvSpPr>
              <p:cNvPr id="9" name="Google Shape;10;p2">
                <a:extLst>
                  <a:ext uri="{FF2B5EF4-FFF2-40B4-BE49-F238E27FC236}">
                    <a16:creationId xmlns:a16="http://schemas.microsoft.com/office/drawing/2014/main" id="{611AA018-E6B6-45C7-A586-EB07C420C28F}"/>
                  </a:ext>
                </a:extLst>
              </p:cNvPr>
              <p:cNvSpPr/>
              <p:nvPr/>
            </p:nvSpPr>
            <p:spPr>
              <a:xfrm>
                <a:off x="431514" y="760288"/>
                <a:ext cx="8280971" cy="5569687"/>
              </a:xfrm>
              <a:prstGeom prst="rect">
                <a:avLst/>
              </a:prstGeom>
              <a:noFill/>
              <a:ln w="25400" cap="flat" cmpd="sng">
                <a:solidFill>
                  <a:srgbClr val="02409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矩形 9">
                <a:extLst>
                  <a:ext uri="{FF2B5EF4-FFF2-40B4-BE49-F238E27FC236}">
                    <a16:creationId xmlns:a16="http://schemas.microsoft.com/office/drawing/2014/main" id="{ABF466CA-25D4-473A-83E5-8C3212A5EB1C}"/>
                  </a:ext>
                </a:extLst>
              </p:cNvPr>
              <p:cNvSpPr/>
              <p:nvPr/>
            </p:nvSpPr>
            <p:spPr>
              <a:xfrm>
                <a:off x="431514" y="174661"/>
                <a:ext cx="8280971" cy="585627"/>
              </a:xfrm>
              <a:prstGeom prst="rect">
                <a:avLst/>
              </a:prstGeom>
              <a:solidFill>
                <a:srgbClr val="02409A"/>
              </a:solidFill>
              <a:ln w="2540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Google Shape;835;p34">
              <a:extLst>
                <a:ext uri="{FF2B5EF4-FFF2-40B4-BE49-F238E27FC236}">
                  <a16:creationId xmlns:a16="http://schemas.microsoft.com/office/drawing/2014/main" id="{1BB9BB11-D260-4656-B01B-D7BCD2E268E7}"/>
                </a:ext>
              </a:extLst>
            </p:cNvPr>
            <p:cNvGrpSpPr/>
            <p:nvPr userDrawn="1"/>
          </p:nvGrpSpPr>
          <p:grpSpPr>
            <a:xfrm>
              <a:off x="199071" y="297017"/>
              <a:ext cx="196346" cy="282999"/>
              <a:chOff x="5083925" y="2066350"/>
              <a:chExt cx="28825" cy="41550"/>
            </a:xfrm>
          </p:grpSpPr>
          <p:sp>
            <p:nvSpPr>
              <p:cNvPr id="18" name="Google Shape;836;p34">
                <a:extLst>
                  <a:ext uri="{FF2B5EF4-FFF2-40B4-BE49-F238E27FC236}">
                    <a16:creationId xmlns:a16="http://schemas.microsoft.com/office/drawing/2014/main" id="{554CA59C-2E17-444E-A0E3-35F7F8B4B9C2}"/>
                  </a:ext>
                </a:extLst>
              </p:cNvPr>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37;p34">
                <a:extLst>
                  <a:ext uri="{FF2B5EF4-FFF2-40B4-BE49-F238E27FC236}">
                    <a16:creationId xmlns:a16="http://schemas.microsoft.com/office/drawing/2014/main" id="{FBA697B4-CDA7-4D9E-96BB-283CE572F984}"/>
                  </a:ext>
                </a:extLst>
              </p:cNvPr>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 name="图片 11">
              <a:extLst>
                <a:ext uri="{FF2B5EF4-FFF2-40B4-BE49-F238E27FC236}">
                  <a16:creationId xmlns:a16="http://schemas.microsoft.com/office/drawing/2014/main" id="{B3B55EE9-DF14-4C41-8B43-AC8DC1E4FE11}"/>
                </a:ext>
              </a:extLst>
            </p:cNvPr>
            <p:cNvPicPr>
              <a:picLocks/>
            </p:cNvPicPr>
            <p:nvPr userDrawn="1"/>
          </p:nvPicPr>
          <p:blipFill rotWithShape="1">
            <a:blip r:embed="rId2" cstate="print">
              <a:extLst>
                <a:ext uri="{28A0092B-C50C-407E-A947-70E740481C1C}">
                  <a14:useLocalDpi xmlns:a14="http://schemas.microsoft.com/office/drawing/2010/main" val="0"/>
                </a:ext>
              </a:extLst>
            </a:blip>
            <a:srcRect l="-29" t="-1" r="68184" b="524"/>
            <a:stretch/>
          </p:blipFill>
          <p:spPr>
            <a:xfrm>
              <a:off x="8404974" y="202608"/>
              <a:ext cx="532800" cy="532800"/>
            </a:xfrm>
            <a:prstGeom prst="rect">
              <a:avLst/>
            </a:prstGeom>
          </p:spPr>
        </p:pic>
      </p:grpSp>
    </p:spTree>
    <p:extLst>
      <p:ext uri="{BB962C8B-B14F-4D97-AF65-F5344CB8AC3E}">
        <p14:creationId xmlns:p14="http://schemas.microsoft.com/office/powerpoint/2010/main" val="5032050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0B9DE01F-82B8-4C81-9B06-97E4FDCE6A19}"/>
              </a:ext>
            </a:extLst>
          </p:cNvPr>
          <p:cNvPicPr>
            <a:picLocks noChangeAspect="1"/>
          </p:cNvPicPr>
          <p:nvPr userDrawn="1"/>
        </p:nvPicPr>
        <p:blipFill>
          <a:blip r:embed="rId2"/>
          <a:stretch>
            <a:fillRect/>
          </a:stretch>
        </p:blipFill>
        <p:spPr>
          <a:xfrm>
            <a:off x="3683466" y="3866329"/>
            <a:ext cx="2390210" cy="1661357"/>
          </a:xfrm>
          <a:prstGeom prst="rect">
            <a:avLst/>
          </a:prstGeom>
        </p:spPr>
      </p:pic>
      <p:pic>
        <p:nvPicPr>
          <p:cNvPr id="10" name="图片 9">
            <a:extLst>
              <a:ext uri="{FF2B5EF4-FFF2-40B4-BE49-F238E27FC236}">
                <a16:creationId xmlns:a16="http://schemas.microsoft.com/office/drawing/2014/main" id="{CB263455-85CC-49D0-95FB-460BD8F80A0B}"/>
              </a:ext>
            </a:extLst>
          </p:cNvPr>
          <p:cNvPicPr>
            <a:picLocks/>
          </p:cNvPicPr>
          <p:nvPr userDrawn="1"/>
        </p:nvPicPr>
        <p:blipFill>
          <a:blip r:embed="rId3"/>
          <a:stretch>
            <a:fillRect/>
          </a:stretch>
        </p:blipFill>
        <p:spPr>
          <a:xfrm>
            <a:off x="907430" y="3866329"/>
            <a:ext cx="2326247" cy="1661363"/>
          </a:xfrm>
          <a:prstGeom prst="rect">
            <a:avLst/>
          </a:prstGeom>
        </p:spPr>
      </p:pic>
      <p:sp>
        <p:nvSpPr>
          <p:cNvPr id="11" name="文本框 10">
            <a:extLst>
              <a:ext uri="{FF2B5EF4-FFF2-40B4-BE49-F238E27FC236}">
                <a16:creationId xmlns:a16="http://schemas.microsoft.com/office/drawing/2014/main" id="{8622A32B-873F-470E-9C87-ABD6C7FF142D}"/>
              </a:ext>
            </a:extLst>
          </p:cNvPr>
          <p:cNvSpPr txBox="1"/>
          <p:nvPr userDrawn="1"/>
        </p:nvSpPr>
        <p:spPr>
          <a:xfrm>
            <a:off x="1455870" y="3167418"/>
            <a:ext cx="1229367" cy="461665"/>
          </a:xfrm>
          <a:prstGeom prst="rect">
            <a:avLst/>
          </a:prstGeom>
          <a:noFill/>
        </p:spPr>
        <p:txBody>
          <a:bodyPr wrap="square" rtlCol="0">
            <a:spAutoFit/>
          </a:bodyPr>
          <a:lstStyle>
            <a:defPPr>
              <a:defRPr lang="zh-CN"/>
            </a:defPPr>
            <a:lvl1pPr>
              <a:defRPr sz="2400" b="1" spc="300">
                <a:solidFill>
                  <a:srgbClr val="404040"/>
                </a:solidFill>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30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平衡色</a:t>
            </a:r>
          </a:p>
        </p:txBody>
      </p:sp>
      <p:cxnSp>
        <p:nvCxnSpPr>
          <p:cNvPr id="12" name="直接连接符 11">
            <a:extLst>
              <a:ext uri="{FF2B5EF4-FFF2-40B4-BE49-F238E27FC236}">
                <a16:creationId xmlns:a16="http://schemas.microsoft.com/office/drawing/2014/main" id="{A3E41757-CB0C-4C25-937C-7B242E5E19DC}"/>
              </a:ext>
            </a:extLst>
          </p:cNvPr>
          <p:cNvCxnSpPr>
            <a:cxnSpLocks/>
          </p:cNvCxnSpPr>
          <p:nvPr userDrawn="1"/>
        </p:nvCxnSpPr>
        <p:spPr>
          <a:xfrm>
            <a:off x="1793578" y="3708165"/>
            <a:ext cx="55395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58565202-40DC-408B-A261-A096173E7A2E}"/>
              </a:ext>
            </a:extLst>
          </p:cNvPr>
          <p:cNvCxnSpPr>
            <a:cxnSpLocks/>
          </p:cNvCxnSpPr>
          <p:nvPr userDrawn="1"/>
        </p:nvCxnSpPr>
        <p:spPr>
          <a:xfrm>
            <a:off x="1793578" y="1015879"/>
            <a:ext cx="55395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DE91397E-C54D-4A56-8513-1CE9DF4A1CFF}"/>
              </a:ext>
            </a:extLst>
          </p:cNvPr>
          <p:cNvSpPr txBox="1"/>
          <p:nvPr userDrawn="1"/>
        </p:nvSpPr>
        <p:spPr>
          <a:xfrm>
            <a:off x="907430" y="469320"/>
            <a:ext cx="2326247"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30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主色</a:t>
            </a:r>
            <a:r>
              <a:rPr kumimoji="0" lang="en-US" altLang="zh-CN" sz="2400" b="1" i="0" u="none" strike="noStrike" kern="1200" cap="none" spc="30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&amp;</a:t>
            </a:r>
            <a:r>
              <a:rPr kumimoji="0" lang="zh-CN" altLang="en-US" sz="2400" b="1" i="0" u="none" strike="noStrike" kern="1200" cap="none" spc="30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同频色</a:t>
            </a:r>
          </a:p>
        </p:txBody>
      </p:sp>
      <p:pic>
        <p:nvPicPr>
          <p:cNvPr id="15" name="图片 14">
            <a:extLst>
              <a:ext uri="{FF2B5EF4-FFF2-40B4-BE49-F238E27FC236}">
                <a16:creationId xmlns:a16="http://schemas.microsoft.com/office/drawing/2014/main" id="{ABCA2976-D46F-437D-9A05-6AF7DC5758F2}"/>
              </a:ext>
            </a:extLst>
          </p:cNvPr>
          <p:cNvPicPr>
            <a:picLocks/>
          </p:cNvPicPr>
          <p:nvPr userDrawn="1"/>
        </p:nvPicPr>
        <p:blipFill>
          <a:blip r:embed="rId4"/>
          <a:stretch>
            <a:fillRect/>
          </a:stretch>
        </p:blipFill>
        <p:spPr>
          <a:xfrm>
            <a:off x="6131435" y="1165514"/>
            <a:ext cx="2326247" cy="1661363"/>
          </a:xfrm>
          <a:prstGeom prst="rect">
            <a:avLst/>
          </a:prstGeom>
        </p:spPr>
      </p:pic>
      <p:pic>
        <p:nvPicPr>
          <p:cNvPr id="16" name="图片 15">
            <a:extLst>
              <a:ext uri="{FF2B5EF4-FFF2-40B4-BE49-F238E27FC236}">
                <a16:creationId xmlns:a16="http://schemas.microsoft.com/office/drawing/2014/main" id="{24C86CEE-EF3B-480D-9978-D7E2045160FE}"/>
              </a:ext>
            </a:extLst>
          </p:cNvPr>
          <p:cNvPicPr>
            <a:picLocks/>
          </p:cNvPicPr>
          <p:nvPr userDrawn="1"/>
        </p:nvPicPr>
        <p:blipFill>
          <a:blip r:embed="rId5"/>
          <a:stretch>
            <a:fillRect/>
          </a:stretch>
        </p:blipFill>
        <p:spPr>
          <a:xfrm>
            <a:off x="3695977" y="1165515"/>
            <a:ext cx="2326247" cy="1661363"/>
          </a:xfrm>
          <a:prstGeom prst="rect">
            <a:avLst/>
          </a:prstGeom>
        </p:spPr>
      </p:pic>
      <p:sp>
        <p:nvSpPr>
          <p:cNvPr id="17" name="文本框 16">
            <a:extLst>
              <a:ext uri="{FF2B5EF4-FFF2-40B4-BE49-F238E27FC236}">
                <a16:creationId xmlns:a16="http://schemas.microsoft.com/office/drawing/2014/main" id="{150CDF40-5384-42C8-BB90-3B13AF2D9F61}"/>
              </a:ext>
            </a:extLst>
          </p:cNvPr>
          <p:cNvSpPr txBox="1"/>
          <p:nvPr userDrawn="1"/>
        </p:nvSpPr>
        <p:spPr>
          <a:xfrm>
            <a:off x="5189425" y="469320"/>
            <a:ext cx="188402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30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浅色</a:t>
            </a:r>
            <a:r>
              <a:rPr kumimoji="0" lang="en-US" altLang="zh-CN" sz="2400" b="1" i="0" u="none" strike="noStrike" kern="1200" cap="none" spc="30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&amp;</a:t>
            </a:r>
            <a:r>
              <a:rPr kumimoji="0" lang="zh-CN" altLang="en-US" sz="2400" b="1" i="0" u="none" strike="noStrike" kern="1200" cap="none" spc="30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深色</a:t>
            </a:r>
          </a:p>
        </p:txBody>
      </p:sp>
      <p:cxnSp>
        <p:nvCxnSpPr>
          <p:cNvPr id="18" name="直接连接符 17">
            <a:extLst>
              <a:ext uri="{FF2B5EF4-FFF2-40B4-BE49-F238E27FC236}">
                <a16:creationId xmlns:a16="http://schemas.microsoft.com/office/drawing/2014/main" id="{F1E5CFCF-CA0E-4F76-A1A8-6055D5773156}"/>
              </a:ext>
            </a:extLst>
          </p:cNvPr>
          <p:cNvCxnSpPr>
            <a:cxnSpLocks/>
          </p:cNvCxnSpPr>
          <p:nvPr userDrawn="1"/>
        </p:nvCxnSpPr>
        <p:spPr>
          <a:xfrm>
            <a:off x="5854460" y="1015879"/>
            <a:ext cx="55395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9" name="图片 18">
            <a:extLst>
              <a:ext uri="{FF2B5EF4-FFF2-40B4-BE49-F238E27FC236}">
                <a16:creationId xmlns:a16="http://schemas.microsoft.com/office/drawing/2014/main" id="{F31B9BA8-49A1-46C8-950D-AA666E90B364}"/>
              </a:ext>
            </a:extLst>
          </p:cNvPr>
          <p:cNvPicPr>
            <a:picLocks noChangeAspect="1"/>
          </p:cNvPicPr>
          <p:nvPr userDrawn="1"/>
        </p:nvPicPr>
        <p:blipFill>
          <a:blip r:embed="rId6"/>
          <a:stretch>
            <a:fillRect/>
          </a:stretch>
        </p:blipFill>
        <p:spPr>
          <a:xfrm>
            <a:off x="906117" y="1164020"/>
            <a:ext cx="2328874" cy="1664352"/>
          </a:xfrm>
          <a:prstGeom prst="rect">
            <a:avLst/>
          </a:prstGeom>
        </p:spPr>
      </p:pic>
      <p:pic>
        <p:nvPicPr>
          <p:cNvPr id="2" name="图片 1">
            <a:extLst>
              <a:ext uri="{FF2B5EF4-FFF2-40B4-BE49-F238E27FC236}">
                <a16:creationId xmlns:a16="http://schemas.microsoft.com/office/drawing/2014/main" id="{9CB8BF88-8AE8-4B1D-BC31-3D18E8F3A6D3}"/>
              </a:ext>
            </a:extLst>
          </p:cNvPr>
          <p:cNvPicPr>
            <a:picLocks noChangeAspect="1"/>
          </p:cNvPicPr>
          <p:nvPr userDrawn="1"/>
        </p:nvPicPr>
        <p:blipFill>
          <a:blip r:embed="rId7"/>
          <a:stretch>
            <a:fillRect/>
          </a:stretch>
        </p:blipFill>
        <p:spPr>
          <a:xfrm>
            <a:off x="6523465" y="4697007"/>
            <a:ext cx="1447800" cy="247650"/>
          </a:xfrm>
          <a:prstGeom prst="rect">
            <a:avLst/>
          </a:prstGeom>
        </p:spPr>
      </p:pic>
      <p:pic>
        <p:nvPicPr>
          <p:cNvPr id="20" name="图片 19">
            <a:extLst>
              <a:ext uri="{FF2B5EF4-FFF2-40B4-BE49-F238E27FC236}">
                <a16:creationId xmlns:a16="http://schemas.microsoft.com/office/drawing/2014/main" id="{405F20DE-A2C1-4384-8C30-55A1F848862D}"/>
              </a:ext>
            </a:extLst>
          </p:cNvPr>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6408411" y="3708165"/>
            <a:ext cx="1676189" cy="532800"/>
          </a:xfrm>
          <a:prstGeom prst="rect">
            <a:avLst/>
          </a:prstGeom>
        </p:spPr>
      </p:pic>
    </p:spTree>
    <p:extLst>
      <p:ext uri="{BB962C8B-B14F-4D97-AF65-F5344CB8AC3E}">
        <p14:creationId xmlns:p14="http://schemas.microsoft.com/office/powerpoint/2010/main" val="2312712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尾页">
    <p:spTree>
      <p:nvGrpSpPr>
        <p:cNvPr id="1" name=""/>
        <p:cNvGrpSpPr/>
        <p:nvPr/>
      </p:nvGrpSpPr>
      <p:grpSpPr>
        <a:xfrm>
          <a:off x="0" y="0"/>
          <a:ext cx="0" cy="0"/>
          <a:chOff x="0" y="0"/>
          <a:chExt cx="0" cy="0"/>
        </a:xfrm>
      </p:grpSpPr>
      <p:sp>
        <p:nvSpPr>
          <p:cNvPr id="5" name="页脚占位符 4">
            <a:extLst>
              <a:ext uri="{FF2B5EF4-FFF2-40B4-BE49-F238E27FC236}">
                <a16:creationId xmlns:a16="http://schemas.microsoft.com/office/drawing/2014/main" id="{583619BF-2071-496E-AFFB-A468B39B3730}"/>
              </a:ext>
            </a:extLst>
          </p:cNvPr>
          <p:cNvSpPr>
            <a:spLocks noGrp="1"/>
          </p:cNvSpPr>
          <p:nvPr>
            <p:ph type="ftr" sz="quarter" idx="11"/>
          </p:nvPr>
        </p:nvSpPr>
        <p:spPr/>
        <p:txBody>
          <a:bodyPr/>
          <a:lstStyle/>
          <a:p>
            <a:endParaRPr lang="zh-CN" altLang="en-US"/>
          </a:p>
        </p:txBody>
      </p:sp>
      <p:sp>
        <p:nvSpPr>
          <p:cNvPr id="7" name="灯片编号占位符 5">
            <a:extLst>
              <a:ext uri="{FF2B5EF4-FFF2-40B4-BE49-F238E27FC236}">
                <a16:creationId xmlns:a16="http://schemas.microsoft.com/office/drawing/2014/main" id="{EAB503B9-57A5-4957-AAF2-C73C2D115322}"/>
              </a:ext>
            </a:extLst>
          </p:cNvPr>
          <p:cNvSpPr>
            <a:spLocks noGrp="1"/>
          </p:cNvSpPr>
          <p:nvPr>
            <p:ph type="sldNum" sz="quarter" idx="12"/>
          </p:nvPr>
        </p:nvSpPr>
        <p:spPr>
          <a:xfrm>
            <a:off x="8429122" y="6407032"/>
            <a:ext cx="542604" cy="365125"/>
          </a:xfrm>
        </p:spPr>
        <p:txBody>
          <a:bodyPr/>
          <a:lstStyle/>
          <a:p>
            <a:fld id="{72A5E12F-523A-4D75-95A2-779F57F5D9E2}" type="slidenum">
              <a:rPr lang="zh-CN" altLang="en-US" smtClean="0"/>
              <a:t>‹#›</a:t>
            </a:fld>
            <a:endParaRPr lang="zh-CN" altLang="en-US"/>
          </a:p>
        </p:txBody>
      </p:sp>
      <p:grpSp>
        <p:nvGrpSpPr>
          <p:cNvPr id="4" name="组合 3">
            <a:extLst>
              <a:ext uri="{FF2B5EF4-FFF2-40B4-BE49-F238E27FC236}">
                <a16:creationId xmlns:a16="http://schemas.microsoft.com/office/drawing/2014/main" id="{B58ACE55-8853-4439-BFD3-D0125642F563}"/>
              </a:ext>
            </a:extLst>
          </p:cNvPr>
          <p:cNvGrpSpPr/>
          <p:nvPr userDrawn="1"/>
        </p:nvGrpSpPr>
        <p:grpSpPr>
          <a:xfrm>
            <a:off x="654820" y="1369609"/>
            <a:ext cx="7834360" cy="3363240"/>
            <a:chOff x="2406920" y="1481369"/>
            <a:chExt cx="4325080" cy="3363240"/>
          </a:xfrm>
        </p:grpSpPr>
        <p:sp>
          <p:nvSpPr>
            <p:cNvPr id="6" name="Google Shape;10;p2">
              <a:extLst>
                <a:ext uri="{FF2B5EF4-FFF2-40B4-BE49-F238E27FC236}">
                  <a16:creationId xmlns:a16="http://schemas.microsoft.com/office/drawing/2014/main" id="{A7D019AF-5296-4895-AEF9-765CB778C3C3}"/>
                </a:ext>
              </a:extLst>
            </p:cNvPr>
            <p:cNvSpPr/>
            <p:nvPr/>
          </p:nvSpPr>
          <p:spPr>
            <a:xfrm>
              <a:off x="2412000" y="1481369"/>
              <a:ext cx="4320000" cy="2700000"/>
            </a:xfrm>
            <a:prstGeom prst="rect">
              <a:avLst/>
            </a:prstGeom>
            <a:noFill/>
            <a:ln w="28575" cap="flat" cmpd="sng">
              <a:solidFill>
                <a:srgbClr val="02409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矩形 7">
              <a:extLst>
                <a:ext uri="{FF2B5EF4-FFF2-40B4-BE49-F238E27FC236}">
                  <a16:creationId xmlns:a16="http://schemas.microsoft.com/office/drawing/2014/main" id="{B8761B00-BC28-4412-B153-6EE3AB9336C5}"/>
                </a:ext>
              </a:extLst>
            </p:cNvPr>
            <p:cNvSpPr/>
            <p:nvPr/>
          </p:nvSpPr>
          <p:spPr>
            <a:xfrm>
              <a:off x="2406920" y="4196609"/>
              <a:ext cx="4325080" cy="648000"/>
            </a:xfrm>
            <a:prstGeom prst="rect">
              <a:avLst/>
            </a:prstGeom>
            <a:solidFill>
              <a:srgbClr val="02409A"/>
            </a:solidFill>
            <a:ln w="2540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27602270-8804-49D6-B11A-C589864B9DEC}"/>
                </a:ext>
              </a:extLst>
            </p:cNvPr>
            <p:cNvSpPr txBox="1"/>
            <p:nvPr/>
          </p:nvSpPr>
          <p:spPr>
            <a:xfrm>
              <a:off x="2794805" y="2046539"/>
              <a:ext cx="3549311" cy="1569660"/>
            </a:xfrm>
            <a:prstGeom prst="rect">
              <a:avLst/>
            </a:prstGeom>
            <a:noFill/>
          </p:spPr>
          <p:txBody>
            <a:bodyPr wrap="square" rtlCol="0">
              <a:spAutoFit/>
            </a:bodyPr>
            <a:lstStyle/>
            <a:p>
              <a:pPr lvl="0" algn="ctr">
                <a:defRPr/>
              </a:pPr>
              <a:r>
                <a:rPr lang="zh-CN" altLang="en-US" sz="4800" b="1" dirty="0">
                  <a:solidFill>
                    <a:srgbClr val="C00000"/>
                  </a:solidFill>
                  <a:latin typeface="思源黑体 CN" panose="020B0500000000000000" pitchFamily="34" charset="-122"/>
                  <a:ea typeface="思源黑体 CN" panose="020B0500000000000000" pitchFamily="34" charset="-122"/>
                  <a:cs typeface="+mn-ea"/>
                </a:rPr>
                <a:t> 感谢各位宝贵的时间</a:t>
              </a:r>
              <a:endParaRPr lang="en-US" altLang="zh-CN" sz="4800" b="1" dirty="0">
                <a:solidFill>
                  <a:srgbClr val="C00000"/>
                </a:solidFill>
                <a:latin typeface="思源黑体 CN" panose="020B0500000000000000" pitchFamily="34" charset="-122"/>
                <a:ea typeface="思源黑体 CN" panose="020B0500000000000000" pitchFamily="34" charset="-122"/>
                <a:cs typeface="+mn-ea"/>
              </a:endParaRPr>
            </a:p>
            <a:p>
              <a:pPr lvl="0" algn="ctr">
                <a:defRPr/>
              </a:pPr>
              <a:r>
                <a:rPr lang="zh-CN" altLang="en-US" sz="4800" b="1" dirty="0">
                  <a:solidFill>
                    <a:srgbClr val="C00000"/>
                  </a:solidFill>
                  <a:latin typeface="思源黑体 CN" panose="020B0500000000000000" pitchFamily="34" charset="-122"/>
                  <a:ea typeface="思源黑体 CN" panose="020B0500000000000000" pitchFamily="34" charset="-122"/>
                  <a:cs typeface="+mn-ea"/>
                </a:rPr>
                <a:t>欢迎指正！</a:t>
              </a:r>
            </a:p>
          </p:txBody>
        </p:sp>
        <p:cxnSp>
          <p:nvCxnSpPr>
            <p:cNvPr id="10" name="直接连接符 9">
              <a:extLst>
                <a:ext uri="{FF2B5EF4-FFF2-40B4-BE49-F238E27FC236}">
                  <a16:creationId xmlns:a16="http://schemas.microsoft.com/office/drawing/2014/main" id="{44C511CD-85C3-45A4-A0D5-817297514499}"/>
                </a:ext>
              </a:extLst>
            </p:cNvPr>
            <p:cNvCxnSpPr>
              <a:cxnSpLocks/>
            </p:cNvCxnSpPr>
            <p:nvPr/>
          </p:nvCxnSpPr>
          <p:spPr>
            <a:xfrm>
              <a:off x="3621324" y="3849858"/>
              <a:ext cx="1800000" cy="0"/>
            </a:xfrm>
            <a:prstGeom prst="line">
              <a:avLst/>
            </a:prstGeom>
            <a:ln w="25400" cap="rnd">
              <a:solidFill>
                <a:srgbClr val="3C3C8E"/>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E2B5A49B-2EFC-4753-BAE9-83FACFB0599E}"/>
                </a:ext>
              </a:extLst>
            </p:cNvPr>
            <p:cNvSpPr txBox="1"/>
            <p:nvPr/>
          </p:nvSpPr>
          <p:spPr>
            <a:xfrm>
              <a:off x="2534575" y="4274536"/>
              <a:ext cx="4074850" cy="461665"/>
            </a:xfrm>
            <a:prstGeom prst="rect">
              <a:avLst/>
            </a:prstGeom>
            <a:noFill/>
          </p:spPr>
          <p:txBody>
            <a:bodyPr wrap="square" rtlCol="0">
              <a:spAutoFit/>
            </a:bodyPr>
            <a:lstStyle/>
            <a:p>
              <a:pPr lvl="0" algn="ctr">
                <a:defRPr/>
              </a:pPr>
              <a:r>
                <a:rPr lang="en-US" altLang="zh-CN" sz="2400" b="1" dirty="0">
                  <a:solidFill>
                    <a:schemeClr val="bg1"/>
                  </a:solidFill>
                  <a:latin typeface="思源黑体 CN" panose="020B0500000000000000" pitchFamily="34" charset="-122"/>
                  <a:ea typeface="思源黑体 CN" panose="020B0500000000000000" pitchFamily="34" charset="-122"/>
                  <a:cs typeface="+mn-ea"/>
                </a:rPr>
                <a:t>xxuanzhu@seu.edu.cn</a:t>
              </a:r>
              <a:endParaRPr lang="zh-CN" altLang="en-US" sz="2400" b="1" dirty="0">
                <a:solidFill>
                  <a:schemeClr val="bg1"/>
                </a:solidFill>
                <a:latin typeface="思源黑体 CN" panose="020B0500000000000000" pitchFamily="34" charset="-122"/>
                <a:ea typeface="思源黑体 CN" panose="020B0500000000000000" pitchFamily="34" charset="-122"/>
                <a:cs typeface="+mn-ea"/>
              </a:endParaRPr>
            </a:p>
          </p:txBody>
        </p:sp>
      </p:grpSp>
    </p:spTree>
    <p:extLst>
      <p:ext uri="{BB962C8B-B14F-4D97-AF65-F5344CB8AC3E}">
        <p14:creationId xmlns:p14="http://schemas.microsoft.com/office/powerpoint/2010/main" val="312460578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ltLang="zh-CN"/>
              <a:t>2021/12/05</a:t>
            </a:r>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A5E12F-523A-4D75-95A2-779F57F5D9E2}" type="slidenum">
              <a:rPr lang="zh-CN" altLang="en-US" smtClean="0"/>
              <a:t>‹#›</a:t>
            </a:fld>
            <a:endParaRPr lang="zh-CN" altLang="en-US"/>
          </a:p>
        </p:txBody>
      </p:sp>
    </p:spTree>
    <p:extLst>
      <p:ext uri="{BB962C8B-B14F-4D97-AF65-F5344CB8AC3E}">
        <p14:creationId xmlns:p14="http://schemas.microsoft.com/office/powerpoint/2010/main" val="2432029060"/>
      </p:ext>
    </p:extLst>
  </p:cSld>
  <p:clrMap bg1="lt1" tx1="dk1" bg2="lt2" tx2="dk2" accent1="accent1" accent2="accent2" accent3="accent3" accent4="accent4" accent5="accent5" accent6="accent6" hlink="hlink" folHlink="folHlink"/>
  <p:sldLayoutIdLst>
    <p:sldLayoutId id="2147483651" r:id="rId1"/>
    <p:sldLayoutId id="2147483662" r:id="rId2"/>
    <p:sldLayoutId id="2147483666" r:id="rId3"/>
    <p:sldLayoutId id="2147483663" r:id="rId4"/>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16.jpg"/><Relationship Id="rId5" Type="http://schemas.openxmlformats.org/officeDocument/2006/relationships/image" Target="../media/image16.png"/><Relationship Id="rId4" Type="http://schemas.openxmlformats.org/officeDocument/2006/relationships/image" Target="../media/image150.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2.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F7820DB6-931A-4971-864C-28754D6D6087}"/>
              </a:ext>
            </a:extLst>
          </p:cNvPr>
          <p:cNvSpPr txBox="1"/>
          <p:nvPr/>
        </p:nvSpPr>
        <p:spPr>
          <a:xfrm>
            <a:off x="919035" y="2010198"/>
            <a:ext cx="7305929" cy="1321003"/>
          </a:xfrm>
          <a:prstGeom prst="rect">
            <a:avLst/>
          </a:prstGeom>
          <a:noFill/>
        </p:spPr>
        <p:txBody>
          <a:bodyPr wrap="square" rtlCol="0">
            <a:spAutoFit/>
          </a:bodyPr>
          <a:lstStyle/>
          <a:p>
            <a:pPr algn="ctr">
              <a:lnSpc>
                <a:spcPct val="130000"/>
              </a:lnSpc>
            </a:pPr>
            <a:r>
              <a:rPr lang="en-US" altLang="zh-CN" sz="3200" b="1" dirty="0">
                <a:solidFill>
                  <a:srgbClr val="02409A"/>
                </a:solidFill>
                <a:ea typeface="微软雅黑" panose="020B0503020204020204" pitchFamily="34" charset="-122"/>
              </a:rPr>
              <a:t>Scalable Multiagent Driving Policies For Reducing Traffic Congestion</a:t>
            </a:r>
          </a:p>
        </p:txBody>
      </p:sp>
      <p:sp>
        <p:nvSpPr>
          <p:cNvPr id="7" name="文本框 6">
            <a:extLst>
              <a:ext uri="{FF2B5EF4-FFF2-40B4-BE49-F238E27FC236}">
                <a16:creationId xmlns:a16="http://schemas.microsoft.com/office/drawing/2014/main" id="{E44140C4-3BA5-4B86-984B-8F89F6374D07}"/>
              </a:ext>
            </a:extLst>
          </p:cNvPr>
          <p:cNvSpPr txBox="1"/>
          <p:nvPr/>
        </p:nvSpPr>
        <p:spPr>
          <a:xfrm>
            <a:off x="695972" y="3348694"/>
            <a:ext cx="7752031" cy="783420"/>
          </a:xfrm>
          <a:prstGeom prst="rect">
            <a:avLst/>
          </a:prstGeom>
          <a:noFill/>
        </p:spPr>
        <p:txBody>
          <a:bodyPr wrap="square" rtlCol="0">
            <a:spAutoFit/>
          </a:bodyPr>
          <a:lstStyle/>
          <a:p>
            <a:pPr algn="ctr">
              <a:lnSpc>
                <a:spcPct val="130000"/>
              </a:lnSpc>
            </a:pPr>
            <a:r>
              <a:rPr lang="en-US" altLang="zh-CN" b="1" i="1" dirty="0" err="1">
                <a:solidFill>
                  <a:srgbClr val="6B2D0B"/>
                </a:solidFill>
                <a:ea typeface="微软雅黑" panose="020B0503020204020204" pitchFamily="34" charset="-122"/>
              </a:rPr>
              <a:t>Jiaxun</a:t>
            </a:r>
            <a:r>
              <a:rPr lang="en-US" altLang="zh-CN" b="1" i="1" dirty="0">
                <a:solidFill>
                  <a:srgbClr val="6B2D0B"/>
                </a:solidFill>
                <a:ea typeface="微软雅黑" panose="020B0503020204020204" pitchFamily="34" charset="-122"/>
              </a:rPr>
              <a:t> Cui, William Macke, et al. </a:t>
            </a:r>
          </a:p>
          <a:p>
            <a:pPr algn="ctr">
              <a:lnSpc>
                <a:spcPct val="130000"/>
              </a:lnSpc>
            </a:pPr>
            <a:r>
              <a:rPr lang="en-US" altLang="zh-CN" b="1" i="1" dirty="0">
                <a:solidFill>
                  <a:srgbClr val="6B2D0B"/>
                </a:solidFill>
                <a:ea typeface="微软雅黑" panose="020B0503020204020204" pitchFamily="34" charset="-122"/>
              </a:rPr>
              <a:t>AAMAS 2021</a:t>
            </a:r>
          </a:p>
        </p:txBody>
      </p:sp>
    </p:spTree>
    <p:extLst>
      <p:ext uri="{BB962C8B-B14F-4D97-AF65-F5344CB8AC3E}">
        <p14:creationId xmlns:p14="http://schemas.microsoft.com/office/powerpoint/2010/main" val="1278229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10</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954107"/>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评价指标设计</a:t>
            </a:r>
          </a:p>
          <a:p>
            <a:pPr>
              <a:lnSpc>
                <a:spcPct val="100000"/>
              </a:lnSpc>
            </a:pPr>
            <a:endParaRPr lang="en-US" altLang="zh-CN" sz="2800" b="1" spc="200" dirty="0">
              <a:solidFill>
                <a:schemeClr val="bg1"/>
              </a:solidFill>
              <a:latin typeface="Calibri" panose="020F0502020204030204" pitchFamily="34" charset="0"/>
              <a:ea typeface="微软雅黑" panose="020B0503020204020204" pitchFamily="34" charset="-122"/>
            </a:endParaRPr>
          </a:p>
        </p:txBody>
      </p:sp>
      <p:sp>
        <p:nvSpPr>
          <p:cNvPr id="4" name="文本框 3">
            <a:extLst>
              <a:ext uri="{FF2B5EF4-FFF2-40B4-BE49-F238E27FC236}">
                <a16:creationId xmlns:a16="http://schemas.microsoft.com/office/drawing/2014/main" id="{DE9F5D5A-C571-4A91-8A7B-C4393C60E60F}"/>
              </a:ext>
            </a:extLst>
          </p:cNvPr>
          <p:cNvSpPr txBox="1"/>
          <p:nvPr/>
        </p:nvSpPr>
        <p:spPr>
          <a:xfrm>
            <a:off x="428281" y="787532"/>
            <a:ext cx="1010148" cy="461665"/>
          </a:xfrm>
          <a:prstGeom prst="rect">
            <a:avLst/>
          </a:prstGeom>
          <a:noFill/>
        </p:spPr>
        <p:txBody>
          <a:bodyPr wrap="none" rtlCol="0">
            <a:spAutoFit/>
          </a:bodyPr>
          <a:lstStyle/>
          <a:p>
            <a:r>
              <a:rPr lang="en-US" altLang="zh-CN" sz="2400" dirty="0"/>
              <a:t>Metric</a:t>
            </a:r>
            <a:endParaRPr lang="zh-CN" altLang="en-US" sz="2400" dirty="0"/>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EEC3565C-CE75-4BE8-8462-B963BED38348}"/>
                  </a:ext>
                </a:extLst>
              </p:cNvPr>
              <p:cNvSpPr txBox="1"/>
              <p:nvPr/>
            </p:nvSpPr>
            <p:spPr>
              <a:xfrm>
                <a:off x="434276" y="1018364"/>
                <a:ext cx="5850599" cy="245823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t>Time-Average Sample-Average Speed</a:t>
                </a:r>
                <a:r>
                  <a:rPr lang="en-US" altLang="zh-CN" baseline="30000" dirty="0"/>
                  <a:t>[2]</a:t>
                </a:r>
                <a14:m>
                  <m:oMath xmlns:m="http://schemas.openxmlformats.org/officeDocument/2006/math">
                    <m:r>
                      <a:rPr lang="en-US" altLang="zh-CN" b="0" i="0" smtClean="0">
                        <a:latin typeface="Cambria Math" panose="02040503050406030204" pitchFamily="18" charset="0"/>
                      </a:rPr>
                      <m:t>  </m:t>
                    </m:r>
                    <m:r>
                      <a:rPr lang="en-US" altLang="zh-CN" i="1" smtClean="0">
                        <a:latin typeface="Cambria Math" panose="02040503050406030204" pitchFamily="18" charset="0"/>
                      </a:rPr>
                      <m:t>≜</m:t>
                    </m:r>
                    <m:r>
                      <a:rPr lang="en-US" altLang="zh-CN" b="0" i="1" smtClean="0">
                        <a:latin typeface="Cambria Math" panose="02040503050406030204" pitchFamily="18" charset="0"/>
                      </a:rPr>
                      <m:t> </m:t>
                    </m:r>
                    <m:f>
                      <m:fPr>
                        <m:ctrlPr>
                          <a:rPr lang="en-US" altLang="zh-CN" i="1" smtClean="0">
                            <a:latin typeface="Cambria Math" panose="02040503050406030204" pitchFamily="18" charset="0"/>
                          </a:rPr>
                        </m:ctrlPr>
                      </m:fPr>
                      <m:num>
                        <m:r>
                          <a:rPr lang="en-US" altLang="zh-CN" b="0" i="1" smtClean="0">
                            <a:latin typeface="Cambria Math" panose="02040503050406030204" pitchFamily="18" charset="0"/>
                          </a:rPr>
                          <m:t>  </m:t>
                        </m:r>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𝑡</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𝑇</m:t>
                            </m:r>
                          </m:sup>
                          <m:e>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𝑛</m:t>
                                    </m:r>
                                  </m:e>
                                  <m:sub>
                                    <m:r>
                                      <a:rPr lang="en-US" altLang="zh-CN" b="0" i="1" smtClean="0">
                                        <a:latin typeface="Cambria Math" panose="02040503050406030204" pitchFamily="18" charset="0"/>
                                      </a:rPr>
                                      <m:t>𝑡</m:t>
                                    </m:r>
                                  </m:sub>
                                </m:sSub>
                              </m:sup>
                              <m:e>
                                <m:f>
                                  <m:fPr>
                                    <m:type m:val="skw"/>
                                    <m:ctrlPr>
                                      <a:rPr lang="en-US" altLang="zh-CN" i="1" smtClean="0">
                                        <a:latin typeface="Cambria Math" panose="02040503050406030204" pitchFamily="18" charset="0"/>
                                      </a:rPr>
                                    </m:ctrlPr>
                                  </m:fPr>
                                  <m:num>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𝑣</m:t>
                                        </m:r>
                                      </m:e>
                                      <m:sub>
                                        <m:r>
                                          <a:rPr lang="en-US" altLang="zh-CN" b="0" i="1" smtClean="0">
                                            <a:latin typeface="Cambria Math" panose="02040503050406030204" pitchFamily="18" charset="0"/>
                                          </a:rPr>
                                          <m:t>𝑖</m:t>
                                        </m:r>
                                        <m:r>
                                          <a:rPr lang="en-US" altLang="zh-CN" b="0" i="1" smtClean="0">
                                            <a:latin typeface="Cambria Math" panose="02040503050406030204" pitchFamily="18" charset="0"/>
                                          </a:rPr>
                                          <m:t>,</m:t>
                                        </m:r>
                                        <m:r>
                                          <a:rPr lang="en-US" altLang="zh-CN" b="0" i="1" smtClean="0">
                                            <a:latin typeface="Cambria Math" panose="02040503050406030204" pitchFamily="18" charset="0"/>
                                          </a:rPr>
                                          <m:t>𝑡</m:t>
                                        </m:r>
                                      </m:sub>
                                    </m:sSub>
                                  </m:num>
                                  <m:den>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𝑛</m:t>
                                        </m:r>
                                      </m:e>
                                      <m:sub>
                                        <m:r>
                                          <a:rPr lang="en-US" altLang="zh-CN" b="0" i="1" smtClean="0">
                                            <a:latin typeface="Cambria Math" panose="02040503050406030204" pitchFamily="18" charset="0"/>
                                          </a:rPr>
                                          <m:t>𝑡</m:t>
                                        </m:r>
                                      </m:sub>
                                    </m:sSub>
                                  </m:den>
                                </m:f>
                              </m:e>
                            </m:nary>
                          </m:e>
                        </m:nary>
                      </m:num>
                      <m:den>
                        <m:r>
                          <a:rPr lang="en-US" altLang="zh-CN" b="0" i="1" smtClean="0">
                            <a:latin typeface="Cambria Math" panose="02040503050406030204" pitchFamily="18" charset="0"/>
                          </a:rPr>
                          <m:t>𝑇</m:t>
                        </m:r>
                      </m:den>
                    </m:f>
                  </m:oMath>
                </a14:m>
                <a:endParaRPr lang="en-US" altLang="zh-CN" dirty="0"/>
              </a:p>
              <a:p>
                <a:pPr marL="742950" lvl="1" indent="-285750">
                  <a:lnSpc>
                    <a:spcPct val="150000"/>
                  </a:lnSpc>
                  <a:buFont typeface="Arial" panose="020B0604020202020204" pitchFamily="34" charset="0"/>
                  <a:buChar char="•"/>
                </a:pPr>
                <a:r>
                  <a:rPr lang="en-US" altLang="zh-CN" dirty="0"/>
                  <a:t>Do through </a:t>
                </a:r>
                <a:r>
                  <a:rPr lang="en-US" altLang="zh-CN" b="1" dirty="0"/>
                  <a:t>reduce inflows and outflows</a:t>
                </a:r>
              </a:p>
              <a:p>
                <a:pPr marL="742950" lvl="1" indent="-285750">
                  <a:lnSpc>
                    <a:spcPct val="150000"/>
                  </a:lnSpc>
                  <a:buFont typeface="Arial" panose="020B0604020202020204" pitchFamily="34" charset="0"/>
                  <a:buChar char="•"/>
                </a:pPr>
                <a:r>
                  <a:rPr lang="en-US" altLang="zh-CN" dirty="0"/>
                  <a:t>Ignores the (unmeasured) speeds of vehicles that haven’t entered the simulated road network</a:t>
                </a:r>
              </a:p>
              <a:p>
                <a:pPr marL="285750" indent="-285750">
                  <a:lnSpc>
                    <a:spcPct val="150000"/>
                  </a:lnSpc>
                  <a:buFont typeface="Arial" panose="020B0604020202020204" pitchFamily="34" charset="0"/>
                  <a:buChar char="•"/>
                </a:pPr>
                <a:endParaRPr lang="zh-CN" altLang="en-US" dirty="0"/>
              </a:p>
            </p:txBody>
          </p:sp>
        </mc:Choice>
        <mc:Fallback xmlns="">
          <p:sp>
            <p:nvSpPr>
              <p:cNvPr id="6" name="文本框 5">
                <a:extLst>
                  <a:ext uri="{FF2B5EF4-FFF2-40B4-BE49-F238E27FC236}">
                    <a16:creationId xmlns:a16="http://schemas.microsoft.com/office/drawing/2014/main" id="{EEC3565C-CE75-4BE8-8462-B963BED38348}"/>
                  </a:ext>
                </a:extLst>
              </p:cNvPr>
              <p:cNvSpPr txBox="1">
                <a:spLocks noRot="1" noChangeAspect="1" noMove="1" noResize="1" noEditPoints="1" noAdjustHandles="1" noChangeArrowheads="1" noChangeShapeType="1" noTextEdit="1"/>
              </p:cNvSpPr>
              <p:nvPr/>
            </p:nvSpPr>
            <p:spPr>
              <a:xfrm>
                <a:off x="434276" y="1018364"/>
                <a:ext cx="5850599" cy="2458237"/>
              </a:xfrm>
              <a:prstGeom prst="rect">
                <a:avLst/>
              </a:prstGeom>
              <a:blipFill>
                <a:blip r:embed="rId4"/>
                <a:stretch>
                  <a:fillRect l="-625"/>
                </a:stretch>
              </a:blipFill>
            </p:spPr>
            <p:txBody>
              <a:bodyPr/>
              <a:lstStyle/>
              <a:p>
                <a:r>
                  <a:rPr lang="zh-CN" altLang="en-US">
                    <a:noFill/>
                  </a:rPr>
                  <a:t> </a:t>
                </a:r>
              </a:p>
            </p:txBody>
          </p:sp>
        </mc:Fallback>
      </mc:AlternateContent>
      <p:grpSp>
        <p:nvGrpSpPr>
          <p:cNvPr id="117" name="组合 116">
            <a:extLst>
              <a:ext uri="{FF2B5EF4-FFF2-40B4-BE49-F238E27FC236}">
                <a16:creationId xmlns:a16="http://schemas.microsoft.com/office/drawing/2014/main" id="{67B9BA16-8EC5-447E-A19B-C98D674F2F92}"/>
              </a:ext>
            </a:extLst>
          </p:cNvPr>
          <p:cNvGrpSpPr/>
          <p:nvPr/>
        </p:nvGrpSpPr>
        <p:grpSpPr>
          <a:xfrm>
            <a:off x="6167325" y="1551509"/>
            <a:ext cx="2657531" cy="1754793"/>
            <a:chOff x="336054" y="3429000"/>
            <a:chExt cx="4007317" cy="2646070"/>
          </a:xfrm>
        </p:grpSpPr>
        <p:grpSp>
          <p:nvGrpSpPr>
            <p:cNvPr id="115" name="组合 114">
              <a:extLst>
                <a:ext uri="{FF2B5EF4-FFF2-40B4-BE49-F238E27FC236}">
                  <a16:creationId xmlns:a16="http://schemas.microsoft.com/office/drawing/2014/main" id="{1560E68B-DE5C-4F11-B7B6-5744A104AB2E}"/>
                </a:ext>
              </a:extLst>
            </p:cNvPr>
            <p:cNvGrpSpPr/>
            <p:nvPr/>
          </p:nvGrpSpPr>
          <p:grpSpPr>
            <a:xfrm>
              <a:off x="491247" y="3429000"/>
              <a:ext cx="3852124" cy="2646070"/>
              <a:chOff x="491247" y="3429000"/>
              <a:chExt cx="3852124" cy="2646070"/>
            </a:xfrm>
          </p:grpSpPr>
          <p:grpSp>
            <p:nvGrpSpPr>
              <p:cNvPr id="66" name="组合 65">
                <a:extLst>
                  <a:ext uri="{FF2B5EF4-FFF2-40B4-BE49-F238E27FC236}">
                    <a16:creationId xmlns:a16="http://schemas.microsoft.com/office/drawing/2014/main" id="{9C4E1FA1-308A-442F-BC08-AFCF53B43FF2}"/>
                  </a:ext>
                </a:extLst>
              </p:cNvPr>
              <p:cNvGrpSpPr/>
              <p:nvPr/>
            </p:nvGrpSpPr>
            <p:grpSpPr>
              <a:xfrm>
                <a:off x="491247" y="3429000"/>
                <a:ext cx="3852124" cy="2646070"/>
                <a:chOff x="603664" y="2422830"/>
                <a:chExt cx="7271049" cy="3701438"/>
              </a:xfrm>
            </p:grpSpPr>
            <p:cxnSp>
              <p:nvCxnSpPr>
                <p:cNvPr id="8" name="直接连接符 7">
                  <a:extLst>
                    <a:ext uri="{FF2B5EF4-FFF2-40B4-BE49-F238E27FC236}">
                      <a16:creationId xmlns:a16="http://schemas.microsoft.com/office/drawing/2014/main" id="{11771334-9725-4464-AED2-74D122D6DDBF}"/>
                    </a:ext>
                  </a:extLst>
                </p:cNvPr>
                <p:cNvCxnSpPr>
                  <a:cxnSpLocks/>
                </p:cNvCxnSpPr>
                <p:nvPr/>
              </p:nvCxnSpPr>
              <p:spPr>
                <a:xfrm>
                  <a:off x="669630" y="4352081"/>
                  <a:ext cx="6701728"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0FAA8263-330A-4FEE-8204-6EE42E4094BC}"/>
                    </a:ext>
                  </a:extLst>
                </p:cNvPr>
                <p:cNvCxnSpPr>
                  <a:cxnSpLocks/>
                </p:cNvCxnSpPr>
                <p:nvPr/>
              </p:nvCxnSpPr>
              <p:spPr>
                <a:xfrm flipV="1">
                  <a:off x="3020951" y="4862621"/>
                  <a:ext cx="1299589" cy="107335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0889BE61-E291-456F-910F-B90194FC6C37}"/>
                    </a:ext>
                  </a:extLst>
                </p:cNvPr>
                <p:cNvCxnSpPr>
                  <a:cxnSpLocks/>
                </p:cNvCxnSpPr>
                <p:nvPr/>
              </p:nvCxnSpPr>
              <p:spPr>
                <a:xfrm>
                  <a:off x="669630" y="4862621"/>
                  <a:ext cx="365091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36142C43-22D5-4CBB-8B84-25533E3DB8EB}"/>
                    </a:ext>
                  </a:extLst>
                </p:cNvPr>
                <p:cNvCxnSpPr>
                  <a:cxnSpLocks/>
                </p:cNvCxnSpPr>
                <p:nvPr/>
              </p:nvCxnSpPr>
              <p:spPr>
                <a:xfrm flipV="1">
                  <a:off x="3420876" y="4862620"/>
                  <a:ext cx="1552883" cy="126164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DB57A1B1-6AEE-4944-8211-3F9322EED84A}"/>
                    </a:ext>
                  </a:extLst>
                </p:cNvPr>
                <p:cNvCxnSpPr>
                  <a:cxnSpLocks/>
                </p:cNvCxnSpPr>
                <p:nvPr/>
              </p:nvCxnSpPr>
              <p:spPr>
                <a:xfrm>
                  <a:off x="4973759" y="4862620"/>
                  <a:ext cx="2397599"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8" name="iconfont-11432-4379856">
                  <a:extLst>
                    <a:ext uri="{FF2B5EF4-FFF2-40B4-BE49-F238E27FC236}">
                      <a16:creationId xmlns:a16="http://schemas.microsoft.com/office/drawing/2014/main" id="{C02E6E6E-D994-4A58-9973-85575C98D485}"/>
                    </a:ext>
                  </a:extLst>
                </p:cNvPr>
                <p:cNvSpPr/>
                <p:nvPr/>
              </p:nvSpPr>
              <p:spPr>
                <a:xfrm>
                  <a:off x="603664" y="4530344"/>
                  <a:ext cx="389661"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cxnSp>
              <p:nvCxnSpPr>
                <p:cNvPr id="33" name="直接连接符 32">
                  <a:extLst>
                    <a:ext uri="{FF2B5EF4-FFF2-40B4-BE49-F238E27FC236}">
                      <a16:creationId xmlns:a16="http://schemas.microsoft.com/office/drawing/2014/main" id="{608491E5-6807-461E-A827-712F10E61608}"/>
                    </a:ext>
                  </a:extLst>
                </p:cNvPr>
                <p:cNvCxnSpPr>
                  <a:cxnSpLocks/>
                </p:cNvCxnSpPr>
                <p:nvPr/>
              </p:nvCxnSpPr>
              <p:spPr>
                <a:xfrm flipV="1">
                  <a:off x="2268315" y="2852644"/>
                  <a:ext cx="2143031" cy="1630369"/>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38" name="iconfont-11432-4379856">
                  <a:extLst>
                    <a:ext uri="{FF2B5EF4-FFF2-40B4-BE49-F238E27FC236}">
                      <a16:creationId xmlns:a16="http://schemas.microsoft.com/office/drawing/2014/main" id="{FA7EF0E3-B5E0-4399-B67D-88BA640CC1BE}"/>
                    </a:ext>
                  </a:extLst>
                </p:cNvPr>
                <p:cNvSpPr/>
                <p:nvPr/>
              </p:nvSpPr>
              <p:spPr>
                <a:xfrm>
                  <a:off x="1136989" y="4612499"/>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9" name="iconfont-11432-4379856">
                  <a:extLst>
                    <a:ext uri="{FF2B5EF4-FFF2-40B4-BE49-F238E27FC236}">
                      <a16:creationId xmlns:a16="http://schemas.microsoft.com/office/drawing/2014/main" id="{35E70952-579F-4386-90F7-FEA64A918A9C}"/>
                    </a:ext>
                  </a:extLst>
                </p:cNvPr>
                <p:cNvSpPr/>
                <p:nvPr/>
              </p:nvSpPr>
              <p:spPr>
                <a:xfrm>
                  <a:off x="2475343" y="4384948"/>
                  <a:ext cx="389659" cy="190068"/>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iconfont-11432-4379856">
                  <a:extLst>
                    <a:ext uri="{FF2B5EF4-FFF2-40B4-BE49-F238E27FC236}">
                      <a16:creationId xmlns:a16="http://schemas.microsoft.com/office/drawing/2014/main" id="{FA383676-49AE-45DB-AF6E-DAFF8319E3AD}"/>
                    </a:ext>
                  </a:extLst>
                </p:cNvPr>
                <p:cNvSpPr/>
                <p:nvPr/>
              </p:nvSpPr>
              <p:spPr>
                <a:xfrm>
                  <a:off x="1880058" y="4617155"/>
                  <a:ext cx="389661"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solidFill>
                      <a:srgbClr val="FF0000"/>
                    </a:solidFill>
                  </a:endParaRPr>
                </a:p>
              </p:txBody>
            </p:sp>
            <p:sp>
              <p:nvSpPr>
                <p:cNvPr id="41" name="iconfont-11432-4379856">
                  <a:extLst>
                    <a:ext uri="{FF2B5EF4-FFF2-40B4-BE49-F238E27FC236}">
                      <a16:creationId xmlns:a16="http://schemas.microsoft.com/office/drawing/2014/main" id="{E2F6CD2D-1CA9-4FF6-8E94-31F30621BB77}"/>
                    </a:ext>
                  </a:extLst>
                </p:cNvPr>
                <p:cNvSpPr/>
                <p:nvPr/>
              </p:nvSpPr>
              <p:spPr>
                <a:xfrm>
                  <a:off x="3344694" y="4628160"/>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3" name="iconfont-11432-4379856">
                  <a:extLst>
                    <a:ext uri="{FF2B5EF4-FFF2-40B4-BE49-F238E27FC236}">
                      <a16:creationId xmlns:a16="http://schemas.microsoft.com/office/drawing/2014/main" id="{31FFAC53-4448-49E9-BA1A-8822E5003A6D}"/>
                    </a:ext>
                  </a:extLst>
                </p:cNvPr>
                <p:cNvSpPr/>
                <p:nvPr/>
              </p:nvSpPr>
              <p:spPr>
                <a:xfrm>
                  <a:off x="3682617" y="4411958"/>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sp>
              <p:nvSpPr>
                <p:cNvPr id="44" name="iconfont-11432-4379856">
                  <a:extLst>
                    <a:ext uri="{FF2B5EF4-FFF2-40B4-BE49-F238E27FC236}">
                      <a16:creationId xmlns:a16="http://schemas.microsoft.com/office/drawing/2014/main" id="{25052846-D3AD-42A7-9622-E5F6F06AF637}"/>
                    </a:ext>
                  </a:extLst>
                </p:cNvPr>
                <p:cNvSpPr/>
                <p:nvPr/>
              </p:nvSpPr>
              <p:spPr>
                <a:xfrm>
                  <a:off x="4021686" y="462028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5" name="iconfont-11432-4379856">
                  <a:extLst>
                    <a:ext uri="{FF2B5EF4-FFF2-40B4-BE49-F238E27FC236}">
                      <a16:creationId xmlns:a16="http://schemas.microsoft.com/office/drawing/2014/main" id="{302C5C00-9468-4116-9CAE-4DC3C3AC7D2B}"/>
                    </a:ext>
                  </a:extLst>
                </p:cNvPr>
                <p:cNvSpPr/>
                <p:nvPr/>
              </p:nvSpPr>
              <p:spPr>
                <a:xfrm>
                  <a:off x="5104829" y="4396864"/>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6" name="iconfont-11432-4379856">
                  <a:extLst>
                    <a:ext uri="{FF2B5EF4-FFF2-40B4-BE49-F238E27FC236}">
                      <a16:creationId xmlns:a16="http://schemas.microsoft.com/office/drawing/2014/main" id="{881F0595-9CDD-44BC-82B4-325A3A44D4C7}"/>
                    </a:ext>
                  </a:extLst>
                </p:cNvPr>
                <p:cNvSpPr/>
                <p:nvPr/>
              </p:nvSpPr>
              <p:spPr>
                <a:xfrm>
                  <a:off x="4849090" y="4605490"/>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7" name="iconfont-11432-4379856">
                  <a:extLst>
                    <a:ext uri="{FF2B5EF4-FFF2-40B4-BE49-F238E27FC236}">
                      <a16:creationId xmlns:a16="http://schemas.microsoft.com/office/drawing/2014/main" id="{AF57551B-D3A8-4748-84E0-CBA09183A63E}"/>
                    </a:ext>
                  </a:extLst>
                </p:cNvPr>
                <p:cNvSpPr/>
                <p:nvPr/>
              </p:nvSpPr>
              <p:spPr>
                <a:xfrm>
                  <a:off x="5915742" y="443854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8" name="iconfont-11432-4379856">
                  <a:extLst>
                    <a:ext uri="{FF2B5EF4-FFF2-40B4-BE49-F238E27FC236}">
                      <a16:creationId xmlns:a16="http://schemas.microsoft.com/office/drawing/2014/main" id="{21E4C79D-B46C-4143-AAE6-BC9B0691D97F}"/>
                    </a:ext>
                  </a:extLst>
                </p:cNvPr>
                <p:cNvSpPr/>
                <p:nvPr/>
              </p:nvSpPr>
              <p:spPr>
                <a:xfrm>
                  <a:off x="5502347" y="4612499"/>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cxnSp>
              <p:nvCxnSpPr>
                <p:cNvPr id="50" name="直接连接符 49">
                  <a:extLst>
                    <a:ext uri="{FF2B5EF4-FFF2-40B4-BE49-F238E27FC236}">
                      <a16:creationId xmlns:a16="http://schemas.microsoft.com/office/drawing/2014/main" id="{E9CBE466-17B4-4759-98C4-D35CD3F1247F}"/>
                    </a:ext>
                  </a:extLst>
                </p:cNvPr>
                <p:cNvCxnSpPr>
                  <a:cxnSpLocks/>
                </p:cNvCxnSpPr>
                <p:nvPr/>
              </p:nvCxnSpPr>
              <p:spPr>
                <a:xfrm flipH="1" flipV="1">
                  <a:off x="4570952" y="2863066"/>
                  <a:ext cx="1989493" cy="1617486"/>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B3D646E7-F4E5-4CAA-80D4-C03E393014C6}"/>
                    </a:ext>
                  </a:extLst>
                </p:cNvPr>
                <p:cNvSpPr txBox="1"/>
                <p:nvPr/>
              </p:nvSpPr>
              <p:spPr>
                <a:xfrm>
                  <a:off x="4624362" y="2524510"/>
                  <a:ext cx="3250351" cy="584282"/>
                </a:xfrm>
                <a:prstGeom prst="rect">
                  <a:avLst/>
                </a:prstGeom>
                <a:noFill/>
              </p:spPr>
              <p:txBody>
                <a:bodyPr wrap="none" rtlCol="0">
                  <a:spAutoFit/>
                </a:bodyPr>
                <a:lstStyle/>
                <a:p>
                  <a:r>
                    <a:rPr lang="en-US" altLang="zh-CN" sz="1200" dirty="0"/>
                    <a:t>controlled road</a:t>
                  </a:r>
                </a:p>
              </p:txBody>
            </p:sp>
            <p:sp>
              <p:nvSpPr>
                <p:cNvPr id="54" name="iconfont-11432-4379856">
                  <a:extLst>
                    <a:ext uri="{FF2B5EF4-FFF2-40B4-BE49-F238E27FC236}">
                      <a16:creationId xmlns:a16="http://schemas.microsoft.com/office/drawing/2014/main" id="{89E9C740-A426-45F3-92A8-149EDBD47CAB}"/>
                    </a:ext>
                  </a:extLst>
                </p:cNvPr>
                <p:cNvSpPr/>
                <p:nvPr/>
              </p:nvSpPr>
              <p:spPr>
                <a:xfrm>
                  <a:off x="2631291" y="4644174"/>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5" name="iconfont-11432-4379856">
                  <a:extLst>
                    <a:ext uri="{FF2B5EF4-FFF2-40B4-BE49-F238E27FC236}">
                      <a16:creationId xmlns:a16="http://schemas.microsoft.com/office/drawing/2014/main" id="{D5BADDF4-8B59-4B1A-BF4E-C267A58016E7}"/>
                    </a:ext>
                  </a:extLst>
                </p:cNvPr>
                <p:cNvSpPr/>
                <p:nvPr/>
              </p:nvSpPr>
              <p:spPr>
                <a:xfrm>
                  <a:off x="2989931" y="4393699"/>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6" name="iconfont-11432-4379856">
                  <a:extLst>
                    <a:ext uri="{FF2B5EF4-FFF2-40B4-BE49-F238E27FC236}">
                      <a16:creationId xmlns:a16="http://schemas.microsoft.com/office/drawing/2014/main" id="{F327BE33-D13F-487B-ABDC-8026C40C2722}"/>
                    </a:ext>
                  </a:extLst>
                </p:cNvPr>
                <p:cNvSpPr/>
                <p:nvPr/>
              </p:nvSpPr>
              <p:spPr>
                <a:xfrm rot="19150142">
                  <a:off x="3549715" y="551347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8" name="iconfont-11432-4379856">
                  <a:extLst>
                    <a:ext uri="{FF2B5EF4-FFF2-40B4-BE49-F238E27FC236}">
                      <a16:creationId xmlns:a16="http://schemas.microsoft.com/office/drawing/2014/main" id="{CDA1479B-D955-48C7-A5FB-528C6DD1F128}"/>
                    </a:ext>
                  </a:extLst>
                </p:cNvPr>
                <p:cNvSpPr/>
                <p:nvPr/>
              </p:nvSpPr>
              <p:spPr>
                <a:xfrm rot="19150142">
                  <a:off x="3960476" y="5193461"/>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9" name="iconfont-11432-4379856">
                  <a:extLst>
                    <a:ext uri="{FF2B5EF4-FFF2-40B4-BE49-F238E27FC236}">
                      <a16:creationId xmlns:a16="http://schemas.microsoft.com/office/drawing/2014/main" id="{8D8E7BD5-2711-4E34-9E97-4719965AAD4C}"/>
                    </a:ext>
                  </a:extLst>
                </p:cNvPr>
                <p:cNvSpPr/>
                <p:nvPr/>
              </p:nvSpPr>
              <p:spPr>
                <a:xfrm rot="19150142">
                  <a:off x="4361603" y="4867636"/>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2" name="iconfont-11432-4379856">
                  <a:extLst>
                    <a:ext uri="{FF2B5EF4-FFF2-40B4-BE49-F238E27FC236}">
                      <a16:creationId xmlns:a16="http://schemas.microsoft.com/office/drawing/2014/main" id="{7FF072B2-21A6-4E04-B41F-FD608B71D95A}"/>
                    </a:ext>
                  </a:extLst>
                </p:cNvPr>
                <p:cNvSpPr/>
                <p:nvPr/>
              </p:nvSpPr>
              <p:spPr>
                <a:xfrm>
                  <a:off x="4395410" y="438522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5" name="iconfont-11253-5321794">
                  <a:extLst>
                    <a:ext uri="{FF2B5EF4-FFF2-40B4-BE49-F238E27FC236}">
                      <a16:creationId xmlns:a16="http://schemas.microsoft.com/office/drawing/2014/main" id="{EA560C2F-DD24-4327-B6E3-D5CA6488796E}"/>
                    </a:ext>
                  </a:extLst>
                </p:cNvPr>
                <p:cNvSpPr/>
                <p:nvPr/>
              </p:nvSpPr>
              <p:spPr>
                <a:xfrm>
                  <a:off x="4217404" y="2422830"/>
                  <a:ext cx="465039" cy="400239"/>
                </a:xfrm>
                <a:custGeom>
                  <a:avLst/>
                  <a:gdLst>
                    <a:gd name="T0" fmla="*/ 1165 w 10674"/>
                    <a:gd name="T1" fmla="*/ 2551 h 9186"/>
                    <a:gd name="T2" fmla="*/ 1907 w 10674"/>
                    <a:gd name="T3" fmla="*/ 725 h 9186"/>
                    <a:gd name="T4" fmla="*/ 2012 w 10674"/>
                    <a:gd name="T5" fmla="*/ 325 h 9186"/>
                    <a:gd name="T6" fmla="*/ 1716 w 10674"/>
                    <a:gd name="T7" fmla="*/ 36 h 9186"/>
                    <a:gd name="T8" fmla="*/ 1319 w 10674"/>
                    <a:gd name="T9" fmla="*/ 151 h 9186"/>
                    <a:gd name="T10" fmla="*/ 1356 w 10674"/>
                    <a:gd name="T11" fmla="*/ 4990 h 9186"/>
                    <a:gd name="T12" fmla="*/ 1937 w 10674"/>
                    <a:gd name="T13" fmla="*/ 4988 h 9186"/>
                    <a:gd name="T14" fmla="*/ 1936 w 10674"/>
                    <a:gd name="T15" fmla="*/ 4406 h 9186"/>
                    <a:gd name="T16" fmla="*/ 1165 w 10674"/>
                    <a:gd name="T17" fmla="*/ 2551 h 9186"/>
                    <a:gd name="T18" fmla="*/ 7301 w 10674"/>
                    <a:gd name="T19" fmla="*/ 993 h 9186"/>
                    <a:gd name="T20" fmla="*/ 7290 w 10674"/>
                    <a:gd name="T21" fmla="*/ 1574 h 9186"/>
                    <a:gd name="T22" fmla="*/ 7265 w 10674"/>
                    <a:gd name="T23" fmla="*/ 3553 h 9186"/>
                    <a:gd name="T24" fmla="*/ 7150 w 10674"/>
                    <a:gd name="T25" fmla="*/ 3953 h 9186"/>
                    <a:gd name="T26" fmla="*/ 7442 w 10674"/>
                    <a:gd name="T27" fmla="*/ 4250 h 9186"/>
                    <a:gd name="T28" fmla="*/ 7844 w 10674"/>
                    <a:gd name="T29" fmla="*/ 4138 h 9186"/>
                    <a:gd name="T30" fmla="*/ 7884 w 10674"/>
                    <a:gd name="T31" fmla="*/ 1006 h 9186"/>
                    <a:gd name="T32" fmla="*/ 7595 w 10674"/>
                    <a:gd name="T33" fmla="*/ 880 h 9186"/>
                    <a:gd name="T34" fmla="*/ 7301 w 10674"/>
                    <a:gd name="T35" fmla="*/ 993 h 9186"/>
                    <a:gd name="T36" fmla="*/ 7301 w 10674"/>
                    <a:gd name="T37" fmla="*/ 993 h 9186"/>
                    <a:gd name="T38" fmla="*/ 9357 w 10674"/>
                    <a:gd name="T39" fmla="*/ 151 h 9186"/>
                    <a:gd name="T40" fmla="*/ 8960 w 10674"/>
                    <a:gd name="T41" fmla="*/ 36 h 9186"/>
                    <a:gd name="T42" fmla="*/ 8664 w 10674"/>
                    <a:gd name="T43" fmla="*/ 325 h 9186"/>
                    <a:gd name="T44" fmla="*/ 8769 w 10674"/>
                    <a:gd name="T45" fmla="*/ 725 h 9186"/>
                    <a:gd name="T46" fmla="*/ 8740 w 10674"/>
                    <a:gd name="T47" fmla="*/ 4404 h 9186"/>
                    <a:gd name="T48" fmla="*/ 8739 w 10674"/>
                    <a:gd name="T49" fmla="*/ 4986 h 9186"/>
                    <a:gd name="T50" fmla="*/ 9321 w 10674"/>
                    <a:gd name="T51" fmla="*/ 4987 h 9186"/>
                    <a:gd name="T52" fmla="*/ 9357 w 10674"/>
                    <a:gd name="T53" fmla="*/ 151 h 9186"/>
                    <a:gd name="T54" fmla="*/ 3415 w 10674"/>
                    <a:gd name="T55" fmla="*/ 4136 h 9186"/>
                    <a:gd name="T56" fmla="*/ 3412 w 10674"/>
                    <a:gd name="T57" fmla="*/ 3555 h 9186"/>
                    <a:gd name="T58" fmla="*/ 3387 w 10674"/>
                    <a:gd name="T59" fmla="*/ 1576 h 9186"/>
                    <a:gd name="T60" fmla="*/ 3376 w 10674"/>
                    <a:gd name="T61" fmla="*/ 995 h 9186"/>
                    <a:gd name="T62" fmla="*/ 2795 w 10674"/>
                    <a:gd name="T63" fmla="*/ 1006 h 9186"/>
                    <a:gd name="T64" fmla="*/ 2835 w 10674"/>
                    <a:gd name="T65" fmla="*/ 4138 h 9186"/>
                    <a:gd name="T66" fmla="*/ 3415 w 10674"/>
                    <a:gd name="T67" fmla="*/ 4136 h 9186"/>
                    <a:gd name="T68" fmla="*/ 5940 w 10674"/>
                    <a:gd name="T69" fmla="*/ 3511 h 9186"/>
                    <a:gd name="T70" fmla="*/ 6381 w 10674"/>
                    <a:gd name="T71" fmla="*/ 2283 h 9186"/>
                    <a:gd name="T72" fmla="*/ 5336 w 10674"/>
                    <a:gd name="T73" fmla="*/ 1502 h 9186"/>
                    <a:gd name="T74" fmla="*/ 4282 w 10674"/>
                    <a:gd name="T75" fmla="*/ 2272 h 9186"/>
                    <a:gd name="T76" fmla="*/ 4711 w 10674"/>
                    <a:gd name="T77" fmla="*/ 3505 h 9186"/>
                    <a:gd name="T78" fmla="*/ 2864 w 10674"/>
                    <a:gd name="T79" fmla="*/ 8581 h 9186"/>
                    <a:gd name="T80" fmla="*/ 3110 w 10674"/>
                    <a:gd name="T81" fmla="*/ 9108 h 9186"/>
                    <a:gd name="T82" fmla="*/ 3637 w 10674"/>
                    <a:gd name="T83" fmla="*/ 8862 h 9186"/>
                    <a:gd name="T84" fmla="*/ 4029 w 10674"/>
                    <a:gd name="T85" fmla="*/ 7788 h 9186"/>
                    <a:gd name="T86" fmla="*/ 6621 w 10674"/>
                    <a:gd name="T87" fmla="*/ 7788 h 9186"/>
                    <a:gd name="T88" fmla="*/ 7021 w 10674"/>
                    <a:gd name="T89" fmla="*/ 8888 h 9186"/>
                    <a:gd name="T90" fmla="*/ 7497 w 10674"/>
                    <a:gd name="T91" fmla="*/ 9111 h 9186"/>
                    <a:gd name="T92" fmla="*/ 7572 w 10674"/>
                    <a:gd name="T93" fmla="*/ 9083 h 9186"/>
                    <a:gd name="T94" fmla="*/ 7795 w 10674"/>
                    <a:gd name="T95" fmla="*/ 8607 h 9186"/>
                    <a:gd name="T96" fmla="*/ 5940 w 10674"/>
                    <a:gd name="T97" fmla="*/ 3511 h 9186"/>
                    <a:gd name="T98" fmla="*/ 5324 w 10674"/>
                    <a:gd name="T99" fmla="*/ 4226 h 9186"/>
                    <a:gd name="T100" fmla="*/ 5821 w 10674"/>
                    <a:gd name="T101" fmla="*/ 5593 h 9186"/>
                    <a:gd name="T102" fmla="*/ 4826 w 10674"/>
                    <a:gd name="T103" fmla="*/ 5593 h 9186"/>
                    <a:gd name="T104" fmla="*/ 5324 w 10674"/>
                    <a:gd name="T105" fmla="*/ 4226 h 9186"/>
                    <a:gd name="T106" fmla="*/ 4293 w 10674"/>
                    <a:gd name="T107" fmla="*/ 7056 h 9186"/>
                    <a:gd name="T108" fmla="*/ 4560 w 10674"/>
                    <a:gd name="T109" fmla="*/ 6325 h 9186"/>
                    <a:gd name="T110" fmla="*/ 6087 w 10674"/>
                    <a:gd name="T111" fmla="*/ 6325 h 9186"/>
                    <a:gd name="T112" fmla="*/ 6353 w 10674"/>
                    <a:gd name="T113" fmla="*/ 7056 h 9186"/>
                    <a:gd name="T114" fmla="*/ 4293 w 10674"/>
                    <a:gd name="T115" fmla="*/ 7056 h 9186"/>
                    <a:gd name="T116" fmla="*/ 4293 w 10674"/>
                    <a:gd name="T117" fmla="*/ 7056 h 9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674" h="9186">
                      <a:moveTo>
                        <a:pt x="1165" y="2551"/>
                      </a:moveTo>
                      <a:cubicBezTo>
                        <a:pt x="1164" y="1868"/>
                        <a:pt x="1430" y="1212"/>
                        <a:pt x="1907" y="725"/>
                      </a:cubicBezTo>
                      <a:cubicBezTo>
                        <a:pt x="2012" y="620"/>
                        <a:pt x="2052" y="467"/>
                        <a:pt x="2012" y="325"/>
                      </a:cubicBezTo>
                      <a:cubicBezTo>
                        <a:pt x="1972" y="182"/>
                        <a:pt x="1860" y="72"/>
                        <a:pt x="1716" y="36"/>
                      </a:cubicBezTo>
                      <a:cubicBezTo>
                        <a:pt x="1572" y="0"/>
                        <a:pt x="1421" y="43"/>
                        <a:pt x="1319" y="151"/>
                      </a:cubicBezTo>
                      <a:cubicBezTo>
                        <a:pt x="0" y="1501"/>
                        <a:pt x="17" y="3661"/>
                        <a:pt x="1356" y="4990"/>
                      </a:cubicBezTo>
                      <a:cubicBezTo>
                        <a:pt x="1517" y="5150"/>
                        <a:pt x="1777" y="5150"/>
                        <a:pt x="1937" y="4988"/>
                      </a:cubicBezTo>
                      <a:cubicBezTo>
                        <a:pt x="2097" y="4827"/>
                        <a:pt x="2097" y="4567"/>
                        <a:pt x="1936" y="4406"/>
                      </a:cubicBezTo>
                      <a:cubicBezTo>
                        <a:pt x="1441" y="3916"/>
                        <a:pt x="1164" y="3248"/>
                        <a:pt x="1165" y="2551"/>
                      </a:cubicBezTo>
                      <a:close/>
                      <a:moveTo>
                        <a:pt x="7301" y="993"/>
                      </a:moveTo>
                      <a:cubicBezTo>
                        <a:pt x="7137" y="1151"/>
                        <a:pt x="7132" y="1411"/>
                        <a:pt x="7290" y="1574"/>
                      </a:cubicBezTo>
                      <a:cubicBezTo>
                        <a:pt x="7824" y="2131"/>
                        <a:pt x="7812" y="3011"/>
                        <a:pt x="7265" y="3553"/>
                      </a:cubicBezTo>
                      <a:cubicBezTo>
                        <a:pt x="7157" y="3656"/>
                        <a:pt x="7112" y="3810"/>
                        <a:pt x="7150" y="3953"/>
                      </a:cubicBezTo>
                      <a:cubicBezTo>
                        <a:pt x="7186" y="4097"/>
                        <a:pt x="7298" y="4211"/>
                        <a:pt x="7442" y="4250"/>
                      </a:cubicBezTo>
                      <a:cubicBezTo>
                        <a:pt x="7586" y="4288"/>
                        <a:pt x="7740" y="4246"/>
                        <a:pt x="7844" y="4138"/>
                      </a:cubicBezTo>
                      <a:cubicBezTo>
                        <a:pt x="8710" y="3281"/>
                        <a:pt x="8728" y="1886"/>
                        <a:pt x="7884" y="1006"/>
                      </a:cubicBezTo>
                      <a:cubicBezTo>
                        <a:pt x="7809" y="927"/>
                        <a:pt x="7705" y="882"/>
                        <a:pt x="7595" y="880"/>
                      </a:cubicBezTo>
                      <a:cubicBezTo>
                        <a:pt x="7486" y="877"/>
                        <a:pt x="7380" y="918"/>
                        <a:pt x="7301" y="993"/>
                      </a:cubicBezTo>
                      <a:close/>
                      <a:moveTo>
                        <a:pt x="7301" y="993"/>
                      </a:moveTo>
                      <a:close/>
                      <a:moveTo>
                        <a:pt x="9357" y="151"/>
                      </a:moveTo>
                      <a:cubicBezTo>
                        <a:pt x="9255" y="43"/>
                        <a:pt x="9104" y="0"/>
                        <a:pt x="8960" y="36"/>
                      </a:cubicBezTo>
                      <a:cubicBezTo>
                        <a:pt x="8816" y="72"/>
                        <a:pt x="8704" y="182"/>
                        <a:pt x="8664" y="325"/>
                      </a:cubicBezTo>
                      <a:cubicBezTo>
                        <a:pt x="8623" y="467"/>
                        <a:pt x="8664" y="620"/>
                        <a:pt x="8769" y="725"/>
                      </a:cubicBezTo>
                      <a:cubicBezTo>
                        <a:pt x="9770" y="1751"/>
                        <a:pt x="9757" y="3393"/>
                        <a:pt x="8740" y="4404"/>
                      </a:cubicBezTo>
                      <a:cubicBezTo>
                        <a:pt x="8579" y="4565"/>
                        <a:pt x="8577" y="4826"/>
                        <a:pt x="8739" y="4986"/>
                      </a:cubicBezTo>
                      <a:cubicBezTo>
                        <a:pt x="8898" y="5147"/>
                        <a:pt x="9160" y="5148"/>
                        <a:pt x="9321" y="4987"/>
                      </a:cubicBezTo>
                      <a:cubicBezTo>
                        <a:pt x="10657" y="3660"/>
                        <a:pt x="10674" y="1501"/>
                        <a:pt x="9357" y="151"/>
                      </a:cubicBezTo>
                      <a:close/>
                      <a:moveTo>
                        <a:pt x="3415" y="4136"/>
                      </a:moveTo>
                      <a:cubicBezTo>
                        <a:pt x="3575" y="3975"/>
                        <a:pt x="3574" y="3713"/>
                        <a:pt x="3412" y="3555"/>
                      </a:cubicBezTo>
                      <a:cubicBezTo>
                        <a:pt x="2865" y="3013"/>
                        <a:pt x="2854" y="2132"/>
                        <a:pt x="3387" y="1576"/>
                      </a:cubicBezTo>
                      <a:cubicBezTo>
                        <a:pt x="3545" y="1412"/>
                        <a:pt x="3540" y="1151"/>
                        <a:pt x="3376" y="995"/>
                      </a:cubicBezTo>
                      <a:cubicBezTo>
                        <a:pt x="3212" y="837"/>
                        <a:pt x="2951" y="842"/>
                        <a:pt x="2795" y="1006"/>
                      </a:cubicBezTo>
                      <a:cubicBezTo>
                        <a:pt x="1950" y="1886"/>
                        <a:pt x="1969" y="3281"/>
                        <a:pt x="2835" y="4138"/>
                      </a:cubicBezTo>
                      <a:cubicBezTo>
                        <a:pt x="2994" y="4298"/>
                        <a:pt x="3255" y="4297"/>
                        <a:pt x="3415" y="4136"/>
                      </a:cubicBezTo>
                      <a:close/>
                      <a:moveTo>
                        <a:pt x="5940" y="3511"/>
                      </a:moveTo>
                      <a:cubicBezTo>
                        <a:pt x="6341" y="3243"/>
                        <a:pt x="6520" y="2745"/>
                        <a:pt x="6381" y="2283"/>
                      </a:cubicBezTo>
                      <a:cubicBezTo>
                        <a:pt x="6242" y="1822"/>
                        <a:pt x="5818" y="1505"/>
                        <a:pt x="5336" y="1502"/>
                      </a:cubicBezTo>
                      <a:cubicBezTo>
                        <a:pt x="4853" y="1500"/>
                        <a:pt x="4426" y="1812"/>
                        <a:pt x="4282" y="2272"/>
                      </a:cubicBezTo>
                      <a:cubicBezTo>
                        <a:pt x="4138" y="2732"/>
                        <a:pt x="4312" y="3232"/>
                        <a:pt x="4711" y="3505"/>
                      </a:cubicBezTo>
                      <a:lnTo>
                        <a:pt x="2864" y="8581"/>
                      </a:lnTo>
                      <a:cubicBezTo>
                        <a:pt x="2786" y="8795"/>
                        <a:pt x="2896" y="9030"/>
                        <a:pt x="3110" y="9108"/>
                      </a:cubicBezTo>
                      <a:cubicBezTo>
                        <a:pt x="3324" y="9186"/>
                        <a:pt x="3559" y="9075"/>
                        <a:pt x="3637" y="8862"/>
                      </a:cubicBezTo>
                      <a:lnTo>
                        <a:pt x="4029" y="7788"/>
                      </a:lnTo>
                      <a:lnTo>
                        <a:pt x="6621" y="7788"/>
                      </a:lnTo>
                      <a:lnTo>
                        <a:pt x="7021" y="8888"/>
                      </a:lnTo>
                      <a:cubicBezTo>
                        <a:pt x="7092" y="9081"/>
                        <a:pt x="7305" y="9181"/>
                        <a:pt x="7497" y="9111"/>
                      </a:cubicBezTo>
                      <a:lnTo>
                        <a:pt x="7572" y="9083"/>
                      </a:lnTo>
                      <a:cubicBezTo>
                        <a:pt x="7765" y="9012"/>
                        <a:pt x="7865" y="8799"/>
                        <a:pt x="7795" y="8607"/>
                      </a:cubicBezTo>
                      <a:lnTo>
                        <a:pt x="5940" y="3511"/>
                      </a:lnTo>
                      <a:close/>
                      <a:moveTo>
                        <a:pt x="5324" y="4226"/>
                      </a:moveTo>
                      <a:lnTo>
                        <a:pt x="5821" y="5593"/>
                      </a:lnTo>
                      <a:lnTo>
                        <a:pt x="4826" y="5593"/>
                      </a:lnTo>
                      <a:lnTo>
                        <a:pt x="5324" y="4226"/>
                      </a:lnTo>
                      <a:close/>
                      <a:moveTo>
                        <a:pt x="4293" y="7056"/>
                      </a:moveTo>
                      <a:lnTo>
                        <a:pt x="4560" y="6325"/>
                      </a:lnTo>
                      <a:lnTo>
                        <a:pt x="6087" y="6325"/>
                      </a:lnTo>
                      <a:lnTo>
                        <a:pt x="6353" y="7056"/>
                      </a:lnTo>
                      <a:lnTo>
                        <a:pt x="4293" y="7056"/>
                      </a:lnTo>
                      <a:close/>
                      <a:moveTo>
                        <a:pt x="4293" y="7056"/>
                      </a:move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7" name="直接箭头连接符 96">
                <a:extLst>
                  <a:ext uri="{FF2B5EF4-FFF2-40B4-BE49-F238E27FC236}">
                    <a16:creationId xmlns:a16="http://schemas.microsoft.com/office/drawing/2014/main" id="{166F302B-A2C4-4443-A627-9F34685E4E78}"/>
                  </a:ext>
                </a:extLst>
              </p:cNvPr>
              <p:cNvCxnSpPr/>
              <p:nvPr/>
            </p:nvCxnSpPr>
            <p:spPr>
              <a:xfrm>
                <a:off x="1280160" y="4549140"/>
                <a:ext cx="0" cy="383237"/>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98" name="文本框 97">
              <a:extLst>
                <a:ext uri="{FF2B5EF4-FFF2-40B4-BE49-F238E27FC236}">
                  <a16:creationId xmlns:a16="http://schemas.microsoft.com/office/drawing/2014/main" id="{F4A2C009-56C1-4BFC-873C-5B22E58533E4}"/>
                </a:ext>
              </a:extLst>
            </p:cNvPr>
            <p:cNvSpPr txBox="1"/>
            <p:nvPr/>
          </p:nvSpPr>
          <p:spPr>
            <a:xfrm>
              <a:off x="336054" y="3924986"/>
              <a:ext cx="1721519" cy="649739"/>
            </a:xfrm>
            <a:prstGeom prst="rect">
              <a:avLst/>
            </a:prstGeom>
            <a:noFill/>
          </p:spPr>
          <p:txBody>
            <a:bodyPr wrap="none" rtlCol="0">
              <a:spAutoFit/>
            </a:bodyPr>
            <a:lstStyle/>
            <a:p>
              <a:r>
                <a:rPr lang="en-US" altLang="zh-CN" sz="1100" dirty="0"/>
                <a:t>Block the </a:t>
              </a:r>
            </a:p>
            <a:p>
              <a:r>
                <a:rPr lang="en-US" altLang="zh-CN" sz="1100" dirty="0"/>
                <a:t>incoming vehicle</a:t>
              </a:r>
              <a:endParaRPr lang="zh-CN" altLang="en-US" sz="1100" dirty="0"/>
            </a:p>
          </p:txBody>
        </p:sp>
      </p:grpSp>
      <p:grpSp>
        <p:nvGrpSpPr>
          <p:cNvPr id="116" name="组合 115">
            <a:extLst>
              <a:ext uri="{FF2B5EF4-FFF2-40B4-BE49-F238E27FC236}">
                <a16:creationId xmlns:a16="http://schemas.microsoft.com/office/drawing/2014/main" id="{D5D9E702-4811-4B23-9799-9FFD41B988EF}"/>
              </a:ext>
            </a:extLst>
          </p:cNvPr>
          <p:cNvGrpSpPr/>
          <p:nvPr/>
        </p:nvGrpSpPr>
        <p:grpSpPr>
          <a:xfrm>
            <a:off x="6293094" y="4217245"/>
            <a:ext cx="2543585" cy="1995420"/>
            <a:chOff x="4876765" y="3425765"/>
            <a:chExt cx="3881737" cy="3045189"/>
          </a:xfrm>
        </p:grpSpPr>
        <p:grpSp>
          <p:nvGrpSpPr>
            <p:cNvPr id="69" name="组合 68">
              <a:extLst>
                <a:ext uri="{FF2B5EF4-FFF2-40B4-BE49-F238E27FC236}">
                  <a16:creationId xmlns:a16="http://schemas.microsoft.com/office/drawing/2014/main" id="{FEFF34BB-FCBF-4FC8-B002-42712E79F429}"/>
                </a:ext>
              </a:extLst>
            </p:cNvPr>
            <p:cNvGrpSpPr/>
            <p:nvPr/>
          </p:nvGrpSpPr>
          <p:grpSpPr>
            <a:xfrm>
              <a:off x="4885618" y="3425765"/>
              <a:ext cx="3872884" cy="2646070"/>
              <a:chOff x="603664" y="2422830"/>
              <a:chExt cx="7310232" cy="3701438"/>
            </a:xfrm>
          </p:grpSpPr>
          <p:cxnSp>
            <p:nvCxnSpPr>
              <p:cNvPr id="70" name="直接连接符 69">
                <a:extLst>
                  <a:ext uri="{FF2B5EF4-FFF2-40B4-BE49-F238E27FC236}">
                    <a16:creationId xmlns:a16="http://schemas.microsoft.com/office/drawing/2014/main" id="{464134E2-1FA9-4C00-93BE-86E8CBFB55FE}"/>
                  </a:ext>
                </a:extLst>
              </p:cNvPr>
              <p:cNvCxnSpPr>
                <a:cxnSpLocks/>
              </p:cNvCxnSpPr>
              <p:nvPr/>
            </p:nvCxnSpPr>
            <p:spPr>
              <a:xfrm>
                <a:off x="669630" y="4352081"/>
                <a:ext cx="6701728"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7C4A2F1D-EA45-4E9C-BE07-7B78890D4858}"/>
                  </a:ext>
                </a:extLst>
              </p:cNvPr>
              <p:cNvCxnSpPr>
                <a:cxnSpLocks/>
              </p:cNvCxnSpPr>
              <p:nvPr/>
            </p:nvCxnSpPr>
            <p:spPr>
              <a:xfrm flipV="1">
                <a:off x="3020951" y="4862621"/>
                <a:ext cx="1299589" cy="107335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FA1E6B98-1855-4AB8-8032-8C7FDBBE4094}"/>
                  </a:ext>
                </a:extLst>
              </p:cNvPr>
              <p:cNvCxnSpPr>
                <a:cxnSpLocks/>
              </p:cNvCxnSpPr>
              <p:nvPr/>
            </p:nvCxnSpPr>
            <p:spPr>
              <a:xfrm>
                <a:off x="669630" y="4862621"/>
                <a:ext cx="365091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B433E54D-635B-4A53-BA46-5E299B35710C}"/>
                  </a:ext>
                </a:extLst>
              </p:cNvPr>
              <p:cNvCxnSpPr>
                <a:cxnSpLocks/>
              </p:cNvCxnSpPr>
              <p:nvPr/>
            </p:nvCxnSpPr>
            <p:spPr>
              <a:xfrm flipV="1">
                <a:off x="3420876" y="4862620"/>
                <a:ext cx="1552883" cy="126164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ADAE135A-D4A1-495F-84D6-10EBF6B08759}"/>
                  </a:ext>
                </a:extLst>
              </p:cNvPr>
              <p:cNvCxnSpPr>
                <a:cxnSpLocks/>
              </p:cNvCxnSpPr>
              <p:nvPr/>
            </p:nvCxnSpPr>
            <p:spPr>
              <a:xfrm>
                <a:off x="4973759" y="4862620"/>
                <a:ext cx="2397599"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75" name="iconfont-11432-4379856">
                <a:extLst>
                  <a:ext uri="{FF2B5EF4-FFF2-40B4-BE49-F238E27FC236}">
                    <a16:creationId xmlns:a16="http://schemas.microsoft.com/office/drawing/2014/main" id="{9810F76E-8E52-4163-A636-586F75944A24}"/>
                  </a:ext>
                </a:extLst>
              </p:cNvPr>
              <p:cNvSpPr/>
              <p:nvPr/>
            </p:nvSpPr>
            <p:spPr>
              <a:xfrm>
                <a:off x="603664" y="4530344"/>
                <a:ext cx="389661"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cxnSp>
            <p:nvCxnSpPr>
              <p:cNvPr id="76" name="直接连接符 75">
                <a:extLst>
                  <a:ext uri="{FF2B5EF4-FFF2-40B4-BE49-F238E27FC236}">
                    <a16:creationId xmlns:a16="http://schemas.microsoft.com/office/drawing/2014/main" id="{00B6BFE1-5A25-4E12-B8FA-5A9B3DB77972}"/>
                  </a:ext>
                </a:extLst>
              </p:cNvPr>
              <p:cNvCxnSpPr>
                <a:cxnSpLocks/>
              </p:cNvCxnSpPr>
              <p:nvPr/>
            </p:nvCxnSpPr>
            <p:spPr>
              <a:xfrm flipV="1">
                <a:off x="2415376" y="2852647"/>
                <a:ext cx="1995970" cy="1677698"/>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77" name="iconfont-11432-4379856">
                <a:extLst>
                  <a:ext uri="{FF2B5EF4-FFF2-40B4-BE49-F238E27FC236}">
                    <a16:creationId xmlns:a16="http://schemas.microsoft.com/office/drawing/2014/main" id="{54C2D89E-F3B7-4605-A186-A1DA45398563}"/>
                  </a:ext>
                </a:extLst>
              </p:cNvPr>
              <p:cNvSpPr/>
              <p:nvPr/>
            </p:nvSpPr>
            <p:spPr>
              <a:xfrm>
                <a:off x="1136989" y="4612499"/>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8" name="iconfont-11432-4379856">
                <a:extLst>
                  <a:ext uri="{FF2B5EF4-FFF2-40B4-BE49-F238E27FC236}">
                    <a16:creationId xmlns:a16="http://schemas.microsoft.com/office/drawing/2014/main" id="{ADD1FD3B-A8E6-4651-880B-AE6ED74FCCDD}"/>
                  </a:ext>
                </a:extLst>
              </p:cNvPr>
              <p:cNvSpPr/>
              <p:nvPr/>
            </p:nvSpPr>
            <p:spPr>
              <a:xfrm>
                <a:off x="2658149" y="4544291"/>
                <a:ext cx="389659"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9" name="iconfont-11432-4379856">
                <a:extLst>
                  <a:ext uri="{FF2B5EF4-FFF2-40B4-BE49-F238E27FC236}">
                    <a16:creationId xmlns:a16="http://schemas.microsoft.com/office/drawing/2014/main" id="{784D7B3C-2539-4562-835C-C3721F4BF8F0}"/>
                  </a:ext>
                </a:extLst>
              </p:cNvPr>
              <p:cNvSpPr/>
              <p:nvPr/>
            </p:nvSpPr>
            <p:spPr>
              <a:xfrm>
                <a:off x="1880058" y="4617155"/>
                <a:ext cx="389661"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0" name="iconfont-11432-4379856">
                <a:extLst>
                  <a:ext uri="{FF2B5EF4-FFF2-40B4-BE49-F238E27FC236}">
                    <a16:creationId xmlns:a16="http://schemas.microsoft.com/office/drawing/2014/main" id="{1157DC21-B110-439D-A71F-B2DD5DDCE0E2}"/>
                  </a:ext>
                </a:extLst>
              </p:cNvPr>
              <p:cNvSpPr/>
              <p:nvPr/>
            </p:nvSpPr>
            <p:spPr>
              <a:xfrm>
                <a:off x="4304935" y="4594285"/>
                <a:ext cx="389659"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1" name="iconfont-11432-4379856">
                <a:extLst>
                  <a:ext uri="{FF2B5EF4-FFF2-40B4-BE49-F238E27FC236}">
                    <a16:creationId xmlns:a16="http://schemas.microsoft.com/office/drawing/2014/main" id="{2128A0E4-8733-4CCE-A065-5EABB43CFB82}"/>
                  </a:ext>
                </a:extLst>
              </p:cNvPr>
              <p:cNvSpPr/>
              <p:nvPr/>
            </p:nvSpPr>
            <p:spPr>
              <a:xfrm>
                <a:off x="4502299" y="4394621"/>
                <a:ext cx="389659"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sp>
            <p:nvSpPr>
              <p:cNvPr id="82" name="iconfont-11432-4379856">
                <a:extLst>
                  <a:ext uri="{FF2B5EF4-FFF2-40B4-BE49-F238E27FC236}">
                    <a16:creationId xmlns:a16="http://schemas.microsoft.com/office/drawing/2014/main" id="{152434AA-D0C7-4F50-BAC1-468E6CD3F1C6}"/>
                  </a:ext>
                </a:extLst>
              </p:cNvPr>
              <p:cNvSpPr/>
              <p:nvPr/>
            </p:nvSpPr>
            <p:spPr>
              <a:xfrm>
                <a:off x="4962198" y="4608125"/>
                <a:ext cx="389659"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3" name="iconfont-11432-4379856">
                <a:extLst>
                  <a:ext uri="{FF2B5EF4-FFF2-40B4-BE49-F238E27FC236}">
                    <a16:creationId xmlns:a16="http://schemas.microsoft.com/office/drawing/2014/main" id="{3B439E47-DB54-4528-B351-99CEA19833F3}"/>
                  </a:ext>
                </a:extLst>
              </p:cNvPr>
              <p:cNvSpPr/>
              <p:nvPr/>
            </p:nvSpPr>
            <p:spPr>
              <a:xfrm>
                <a:off x="5661849" y="4396561"/>
                <a:ext cx="389660"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4" name="iconfont-11432-4379856">
                <a:extLst>
                  <a:ext uri="{FF2B5EF4-FFF2-40B4-BE49-F238E27FC236}">
                    <a16:creationId xmlns:a16="http://schemas.microsoft.com/office/drawing/2014/main" id="{BF9CD1A9-E2EB-45EF-AD12-719D4FAB6FE7}"/>
                  </a:ext>
                </a:extLst>
              </p:cNvPr>
              <p:cNvSpPr/>
              <p:nvPr/>
            </p:nvSpPr>
            <p:spPr>
              <a:xfrm>
                <a:off x="5581330" y="4636261"/>
                <a:ext cx="389659"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5" name="iconfont-11432-4379856">
                <a:extLst>
                  <a:ext uri="{FF2B5EF4-FFF2-40B4-BE49-F238E27FC236}">
                    <a16:creationId xmlns:a16="http://schemas.microsoft.com/office/drawing/2014/main" id="{717BADE5-C0F6-4CE5-862E-78AB5F1AF0F3}"/>
                  </a:ext>
                </a:extLst>
              </p:cNvPr>
              <p:cNvSpPr/>
              <p:nvPr/>
            </p:nvSpPr>
            <p:spPr>
              <a:xfrm>
                <a:off x="6864266" y="4417326"/>
                <a:ext cx="389660"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6" name="iconfont-11432-4379856">
                <a:extLst>
                  <a:ext uri="{FF2B5EF4-FFF2-40B4-BE49-F238E27FC236}">
                    <a16:creationId xmlns:a16="http://schemas.microsoft.com/office/drawing/2014/main" id="{9D444328-C071-42CE-948D-95824DF31CAB}"/>
                  </a:ext>
                </a:extLst>
              </p:cNvPr>
              <p:cNvSpPr/>
              <p:nvPr/>
            </p:nvSpPr>
            <p:spPr>
              <a:xfrm>
                <a:off x="6218866" y="4599965"/>
                <a:ext cx="389660"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cxnSp>
            <p:nvCxnSpPr>
              <p:cNvPr id="87" name="直接连接符 86">
                <a:extLst>
                  <a:ext uri="{FF2B5EF4-FFF2-40B4-BE49-F238E27FC236}">
                    <a16:creationId xmlns:a16="http://schemas.microsoft.com/office/drawing/2014/main" id="{D2AA99A2-75D1-4A19-8646-966D11E7374A}"/>
                  </a:ext>
                </a:extLst>
              </p:cNvPr>
              <p:cNvCxnSpPr>
                <a:cxnSpLocks/>
              </p:cNvCxnSpPr>
              <p:nvPr/>
            </p:nvCxnSpPr>
            <p:spPr>
              <a:xfrm flipH="1" flipV="1">
                <a:off x="4570952" y="2863066"/>
                <a:ext cx="1989493" cy="1617486"/>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88" name="文本框 87">
                <a:extLst>
                  <a:ext uri="{FF2B5EF4-FFF2-40B4-BE49-F238E27FC236}">
                    <a16:creationId xmlns:a16="http://schemas.microsoft.com/office/drawing/2014/main" id="{F74FD7CD-72C7-4BF6-8CF6-54D0AF1E2EF1}"/>
                  </a:ext>
                </a:extLst>
              </p:cNvPr>
              <p:cNvSpPr txBox="1"/>
              <p:nvPr/>
            </p:nvSpPr>
            <p:spPr>
              <a:xfrm>
                <a:off x="4624360" y="2524511"/>
                <a:ext cx="3289536" cy="591327"/>
              </a:xfrm>
              <a:prstGeom prst="rect">
                <a:avLst/>
              </a:prstGeom>
              <a:noFill/>
            </p:spPr>
            <p:txBody>
              <a:bodyPr wrap="none" rtlCol="0">
                <a:spAutoFit/>
              </a:bodyPr>
              <a:lstStyle/>
              <a:p>
                <a:r>
                  <a:rPr lang="en-US" altLang="zh-CN" sz="1200" dirty="0"/>
                  <a:t>controlled road</a:t>
                </a:r>
              </a:p>
            </p:txBody>
          </p:sp>
          <p:sp>
            <p:nvSpPr>
              <p:cNvPr id="89" name="iconfont-11432-4379856">
                <a:extLst>
                  <a:ext uri="{FF2B5EF4-FFF2-40B4-BE49-F238E27FC236}">
                    <a16:creationId xmlns:a16="http://schemas.microsoft.com/office/drawing/2014/main" id="{0F68C31C-D5E3-4126-A9CE-195C3D2C58A8}"/>
                  </a:ext>
                </a:extLst>
              </p:cNvPr>
              <p:cNvSpPr/>
              <p:nvPr/>
            </p:nvSpPr>
            <p:spPr>
              <a:xfrm>
                <a:off x="3725932" y="4615929"/>
                <a:ext cx="389659"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0" name="iconfont-11432-4379856">
                <a:extLst>
                  <a:ext uri="{FF2B5EF4-FFF2-40B4-BE49-F238E27FC236}">
                    <a16:creationId xmlns:a16="http://schemas.microsoft.com/office/drawing/2014/main" id="{E704AAB4-361D-4D6F-846A-EEE863E25354}"/>
                  </a:ext>
                </a:extLst>
              </p:cNvPr>
              <p:cNvSpPr/>
              <p:nvPr/>
            </p:nvSpPr>
            <p:spPr>
              <a:xfrm>
                <a:off x="3827745" y="4394333"/>
                <a:ext cx="389659"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1" name="iconfont-11432-4379856">
                <a:extLst>
                  <a:ext uri="{FF2B5EF4-FFF2-40B4-BE49-F238E27FC236}">
                    <a16:creationId xmlns:a16="http://schemas.microsoft.com/office/drawing/2014/main" id="{95E992D2-1E60-484A-ACED-328D0CF80B7E}"/>
                  </a:ext>
                </a:extLst>
              </p:cNvPr>
              <p:cNvSpPr/>
              <p:nvPr/>
            </p:nvSpPr>
            <p:spPr>
              <a:xfrm rot="19150142">
                <a:off x="3549715" y="551347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2" name="iconfont-11432-4379856">
                <a:extLst>
                  <a:ext uri="{FF2B5EF4-FFF2-40B4-BE49-F238E27FC236}">
                    <a16:creationId xmlns:a16="http://schemas.microsoft.com/office/drawing/2014/main" id="{8E5EC388-54AF-4646-BE8E-1885F842190C}"/>
                  </a:ext>
                </a:extLst>
              </p:cNvPr>
              <p:cNvSpPr/>
              <p:nvPr/>
            </p:nvSpPr>
            <p:spPr>
              <a:xfrm rot="19150142">
                <a:off x="3960476" y="5193461"/>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3" name="iconfont-11432-4379856">
                <a:extLst>
                  <a:ext uri="{FF2B5EF4-FFF2-40B4-BE49-F238E27FC236}">
                    <a16:creationId xmlns:a16="http://schemas.microsoft.com/office/drawing/2014/main" id="{C95EDF25-3BA3-484D-94FA-F4700EBC9161}"/>
                  </a:ext>
                </a:extLst>
              </p:cNvPr>
              <p:cNvSpPr/>
              <p:nvPr/>
            </p:nvSpPr>
            <p:spPr>
              <a:xfrm rot="19150142">
                <a:off x="4361603" y="4867636"/>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4" name="iconfont-11432-4379856">
                <a:extLst>
                  <a:ext uri="{FF2B5EF4-FFF2-40B4-BE49-F238E27FC236}">
                    <a16:creationId xmlns:a16="http://schemas.microsoft.com/office/drawing/2014/main" id="{1062A1C7-ACE5-4C35-A81B-98F37C3FD430}"/>
                  </a:ext>
                </a:extLst>
              </p:cNvPr>
              <p:cNvSpPr/>
              <p:nvPr/>
            </p:nvSpPr>
            <p:spPr>
              <a:xfrm>
                <a:off x="5094770" y="4399260"/>
                <a:ext cx="389659"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5" name="iconfont-11253-5321794">
                <a:extLst>
                  <a:ext uri="{FF2B5EF4-FFF2-40B4-BE49-F238E27FC236}">
                    <a16:creationId xmlns:a16="http://schemas.microsoft.com/office/drawing/2014/main" id="{D769E903-D142-46F9-9063-C7BF2661D3E5}"/>
                  </a:ext>
                </a:extLst>
              </p:cNvPr>
              <p:cNvSpPr/>
              <p:nvPr/>
            </p:nvSpPr>
            <p:spPr>
              <a:xfrm>
                <a:off x="4217404" y="2422830"/>
                <a:ext cx="465039" cy="400239"/>
              </a:xfrm>
              <a:custGeom>
                <a:avLst/>
                <a:gdLst>
                  <a:gd name="T0" fmla="*/ 1165 w 10674"/>
                  <a:gd name="T1" fmla="*/ 2551 h 9186"/>
                  <a:gd name="T2" fmla="*/ 1907 w 10674"/>
                  <a:gd name="T3" fmla="*/ 725 h 9186"/>
                  <a:gd name="T4" fmla="*/ 2012 w 10674"/>
                  <a:gd name="T5" fmla="*/ 325 h 9186"/>
                  <a:gd name="T6" fmla="*/ 1716 w 10674"/>
                  <a:gd name="T7" fmla="*/ 36 h 9186"/>
                  <a:gd name="T8" fmla="*/ 1319 w 10674"/>
                  <a:gd name="T9" fmla="*/ 151 h 9186"/>
                  <a:gd name="T10" fmla="*/ 1356 w 10674"/>
                  <a:gd name="T11" fmla="*/ 4990 h 9186"/>
                  <a:gd name="T12" fmla="*/ 1937 w 10674"/>
                  <a:gd name="T13" fmla="*/ 4988 h 9186"/>
                  <a:gd name="T14" fmla="*/ 1936 w 10674"/>
                  <a:gd name="T15" fmla="*/ 4406 h 9186"/>
                  <a:gd name="T16" fmla="*/ 1165 w 10674"/>
                  <a:gd name="T17" fmla="*/ 2551 h 9186"/>
                  <a:gd name="T18" fmla="*/ 7301 w 10674"/>
                  <a:gd name="T19" fmla="*/ 993 h 9186"/>
                  <a:gd name="T20" fmla="*/ 7290 w 10674"/>
                  <a:gd name="T21" fmla="*/ 1574 h 9186"/>
                  <a:gd name="T22" fmla="*/ 7265 w 10674"/>
                  <a:gd name="T23" fmla="*/ 3553 h 9186"/>
                  <a:gd name="T24" fmla="*/ 7150 w 10674"/>
                  <a:gd name="T25" fmla="*/ 3953 h 9186"/>
                  <a:gd name="T26" fmla="*/ 7442 w 10674"/>
                  <a:gd name="T27" fmla="*/ 4250 h 9186"/>
                  <a:gd name="T28" fmla="*/ 7844 w 10674"/>
                  <a:gd name="T29" fmla="*/ 4138 h 9186"/>
                  <a:gd name="T30" fmla="*/ 7884 w 10674"/>
                  <a:gd name="T31" fmla="*/ 1006 h 9186"/>
                  <a:gd name="T32" fmla="*/ 7595 w 10674"/>
                  <a:gd name="T33" fmla="*/ 880 h 9186"/>
                  <a:gd name="T34" fmla="*/ 7301 w 10674"/>
                  <a:gd name="T35" fmla="*/ 993 h 9186"/>
                  <a:gd name="T36" fmla="*/ 7301 w 10674"/>
                  <a:gd name="T37" fmla="*/ 993 h 9186"/>
                  <a:gd name="T38" fmla="*/ 9357 w 10674"/>
                  <a:gd name="T39" fmla="*/ 151 h 9186"/>
                  <a:gd name="T40" fmla="*/ 8960 w 10674"/>
                  <a:gd name="T41" fmla="*/ 36 h 9186"/>
                  <a:gd name="T42" fmla="*/ 8664 w 10674"/>
                  <a:gd name="T43" fmla="*/ 325 h 9186"/>
                  <a:gd name="T44" fmla="*/ 8769 w 10674"/>
                  <a:gd name="T45" fmla="*/ 725 h 9186"/>
                  <a:gd name="T46" fmla="*/ 8740 w 10674"/>
                  <a:gd name="T47" fmla="*/ 4404 h 9186"/>
                  <a:gd name="T48" fmla="*/ 8739 w 10674"/>
                  <a:gd name="T49" fmla="*/ 4986 h 9186"/>
                  <a:gd name="T50" fmla="*/ 9321 w 10674"/>
                  <a:gd name="T51" fmla="*/ 4987 h 9186"/>
                  <a:gd name="T52" fmla="*/ 9357 w 10674"/>
                  <a:gd name="T53" fmla="*/ 151 h 9186"/>
                  <a:gd name="T54" fmla="*/ 3415 w 10674"/>
                  <a:gd name="T55" fmla="*/ 4136 h 9186"/>
                  <a:gd name="T56" fmla="*/ 3412 w 10674"/>
                  <a:gd name="T57" fmla="*/ 3555 h 9186"/>
                  <a:gd name="T58" fmla="*/ 3387 w 10674"/>
                  <a:gd name="T59" fmla="*/ 1576 h 9186"/>
                  <a:gd name="T60" fmla="*/ 3376 w 10674"/>
                  <a:gd name="T61" fmla="*/ 995 h 9186"/>
                  <a:gd name="T62" fmla="*/ 2795 w 10674"/>
                  <a:gd name="T63" fmla="*/ 1006 h 9186"/>
                  <a:gd name="T64" fmla="*/ 2835 w 10674"/>
                  <a:gd name="T65" fmla="*/ 4138 h 9186"/>
                  <a:gd name="T66" fmla="*/ 3415 w 10674"/>
                  <a:gd name="T67" fmla="*/ 4136 h 9186"/>
                  <a:gd name="T68" fmla="*/ 5940 w 10674"/>
                  <a:gd name="T69" fmla="*/ 3511 h 9186"/>
                  <a:gd name="T70" fmla="*/ 6381 w 10674"/>
                  <a:gd name="T71" fmla="*/ 2283 h 9186"/>
                  <a:gd name="T72" fmla="*/ 5336 w 10674"/>
                  <a:gd name="T73" fmla="*/ 1502 h 9186"/>
                  <a:gd name="T74" fmla="*/ 4282 w 10674"/>
                  <a:gd name="T75" fmla="*/ 2272 h 9186"/>
                  <a:gd name="T76" fmla="*/ 4711 w 10674"/>
                  <a:gd name="T77" fmla="*/ 3505 h 9186"/>
                  <a:gd name="T78" fmla="*/ 2864 w 10674"/>
                  <a:gd name="T79" fmla="*/ 8581 h 9186"/>
                  <a:gd name="T80" fmla="*/ 3110 w 10674"/>
                  <a:gd name="T81" fmla="*/ 9108 h 9186"/>
                  <a:gd name="T82" fmla="*/ 3637 w 10674"/>
                  <a:gd name="T83" fmla="*/ 8862 h 9186"/>
                  <a:gd name="T84" fmla="*/ 4029 w 10674"/>
                  <a:gd name="T85" fmla="*/ 7788 h 9186"/>
                  <a:gd name="T86" fmla="*/ 6621 w 10674"/>
                  <a:gd name="T87" fmla="*/ 7788 h 9186"/>
                  <a:gd name="T88" fmla="*/ 7021 w 10674"/>
                  <a:gd name="T89" fmla="*/ 8888 h 9186"/>
                  <a:gd name="T90" fmla="*/ 7497 w 10674"/>
                  <a:gd name="T91" fmla="*/ 9111 h 9186"/>
                  <a:gd name="T92" fmla="*/ 7572 w 10674"/>
                  <a:gd name="T93" fmla="*/ 9083 h 9186"/>
                  <a:gd name="T94" fmla="*/ 7795 w 10674"/>
                  <a:gd name="T95" fmla="*/ 8607 h 9186"/>
                  <a:gd name="T96" fmla="*/ 5940 w 10674"/>
                  <a:gd name="T97" fmla="*/ 3511 h 9186"/>
                  <a:gd name="T98" fmla="*/ 5324 w 10674"/>
                  <a:gd name="T99" fmla="*/ 4226 h 9186"/>
                  <a:gd name="T100" fmla="*/ 5821 w 10674"/>
                  <a:gd name="T101" fmla="*/ 5593 h 9186"/>
                  <a:gd name="T102" fmla="*/ 4826 w 10674"/>
                  <a:gd name="T103" fmla="*/ 5593 h 9186"/>
                  <a:gd name="T104" fmla="*/ 5324 w 10674"/>
                  <a:gd name="T105" fmla="*/ 4226 h 9186"/>
                  <a:gd name="T106" fmla="*/ 4293 w 10674"/>
                  <a:gd name="T107" fmla="*/ 7056 h 9186"/>
                  <a:gd name="T108" fmla="*/ 4560 w 10674"/>
                  <a:gd name="T109" fmla="*/ 6325 h 9186"/>
                  <a:gd name="T110" fmla="*/ 6087 w 10674"/>
                  <a:gd name="T111" fmla="*/ 6325 h 9186"/>
                  <a:gd name="T112" fmla="*/ 6353 w 10674"/>
                  <a:gd name="T113" fmla="*/ 7056 h 9186"/>
                  <a:gd name="T114" fmla="*/ 4293 w 10674"/>
                  <a:gd name="T115" fmla="*/ 7056 h 9186"/>
                  <a:gd name="T116" fmla="*/ 4293 w 10674"/>
                  <a:gd name="T117" fmla="*/ 7056 h 9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674" h="9186">
                    <a:moveTo>
                      <a:pt x="1165" y="2551"/>
                    </a:moveTo>
                    <a:cubicBezTo>
                      <a:pt x="1164" y="1868"/>
                      <a:pt x="1430" y="1212"/>
                      <a:pt x="1907" y="725"/>
                    </a:cubicBezTo>
                    <a:cubicBezTo>
                      <a:pt x="2012" y="620"/>
                      <a:pt x="2052" y="467"/>
                      <a:pt x="2012" y="325"/>
                    </a:cubicBezTo>
                    <a:cubicBezTo>
                      <a:pt x="1972" y="182"/>
                      <a:pt x="1860" y="72"/>
                      <a:pt x="1716" y="36"/>
                    </a:cubicBezTo>
                    <a:cubicBezTo>
                      <a:pt x="1572" y="0"/>
                      <a:pt x="1421" y="43"/>
                      <a:pt x="1319" y="151"/>
                    </a:cubicBezTo>
                    <a:cubicBezTo>
                      <a:pt x="0" y="1501"/>
                      <a:pt x="17" y="3661"/>
                      <a:pt x="1356" y="4990"/>
                    </a:cubicBezTo>
                    <a:cubicBezTo>
                      <a:pt x="1517" y="5150"/>
                      <a:pt x="1777" y="5150"/>
                      <a:pt x="1937" y="4988"/>
                    </a:cubicBezTo>
                    <a:cubicBezTo>
                      <a:pt x="2097" y="4827"/>
                      <a:pt x="2097" y="4567"/>
                      <a:pt x="1936" y="4406"/>
                    </a:cubicBezTo>
                    <a:cubicBezTo>
                      <a:pt x="1441" y="3916"/>
                      <a:pt x="1164" y="3248"/>
                      <a:pt x="1165" y="2551"/>
                    </a:cubicBezTo>
                    <a:close/>
                    <a:moveTo>
                      <a:pt x="7301" y="993"/>
                    </a:moveTo>
                    <a:cubicBezTo>
                      <a:pt x="7137" y="1151"/>
                      <a:pt x="7132" y="1411"/>
                      <a:pt x="7290" y="1574"/>
                    </a:cubicBezTo>
                    <a:cubicBezTo>
                      <a:pt x="7824" y="2131"/>
                      <a:pt x="7812" y="3011"/>
                      <a:pt x="7265" y="3553"/>
                    </a:cubicBezTo>
                    <a:cubicBezTo>
                      <a:pt x="7157" y="3656"/>
                      <a:pt x="7112" y="3810"/>
                      <a:pt x="7150" y="3953"/>
                    </a:cubicBezTo>
                    <a:cubicBezTo>
                      <a:pt x="7186" y="4097"/>
                      <a:pt x="7298" y="4211"/>
                      <a:pt x="7442" y="4250"/>
                    </a:cubicBezTo>
                    <a:cubicBezTo>
                      <a:pt x="7586" y="4288"/>
                      <a:pt x="7740" y="4246"/>
                      <a:pt x="7844" y="4138"/>
                    </a:cubicBezTo>
                    <a:cubicBezTo>
                      <a:pt x="8710" y="3281"/>
                      <a:pt x="8728" y="1886"/>
                      <a:pt x="7884" y="1006"/>
                    </a:cubicBezTo>
                    <a:cubicBezTo>
                      <a:pt x="7809" y="927"/>
                      <a:pt x="7705" y="882"/>
                      <a:pt x="7595" y="880"/>
                    </a:cubicBezTo>
                    <a:cubicBezTo>
                      <a:pt x="7486" y="877"/>
                      <a:pt x="7380" y="918"/>
                      <a:pt x="7301" y="993"/>
                    </a:cubicBezTo>
                    <a:close/>
                    <a:moveTo>
                      <a:pt x="7301" y="993"/>
                    </a:moveTo>
                    <a:close/>
                    <a:moveTo>
                      <a:pt x="9357" y="151"/>
                    </a:moveTo>
                    <a:cubicBezTo>
                      <a:pt x="9255" y="43"/>
                      <a:pt x="9104" y="0"/>
                      <a:pt x="8960" y="36"/>
                    </a:cubicBezTo>
                    <a:cubicBezTo>
                      <a:pt x="8816" y="72"/>
                      <a:pt x="8704" y="182"/>
                      <a:pt x="8664" y="325"/>
                    </a:cubicBezTo>
                    <a:cubicBezTo>
                      <a:pt x="8623" y="467"/>
                      <a:pt x="8664" y="620"/>
                      <a:pt x="8769" y="725"/>
                    </a:cubicBezTo>
                    <a:cubicBezTo>
                      <a:pt x="9770" y="1751"/>
                      <a:pt x="9757" y="3393"/>
                      <a:pt x="8740" y="4404"/>
                    </a:cubicBezTo>
                    <a:cubicBezTo>
                      <a:pt x="8579" y="4565"/>
                      <a:pt x="8577" y="4826"/>
                      <a:pt x="8739" y="4986"/>
                    </a:cubicBezTo>
                    <a:cubicBezTo>
                      <a:pt x="8898" y="5147"/>
                      <a:pt x="9160" y="5148"/>
                      <a:pt x="9321" y="4987"/>
                    </a:cubicBezTo>
                    <a:cubicBezTo>
                      <a:pt x="10657" y="3660"/>
                      <a:pt x="10674" y="1501"/>
                      <a:pt x="9357" y="151"/>
                    </a:cubicBezTo>
                    <a:close/>
                    <a:moveTo>
                      <a:pt x="3415" y="4136"/>
                    </a:moveTo>
                    <a:cubicBezTo>
                      <a:pt x="3575" y="3975"/>
                      <a:pt x="3574" y="3713"/>
                      <a:pt x="3412" y="3555"/>
                    </a:cubicBezTo>
                    <a:cubicBezTo>
                      <a:pt x="2865" y="3013"/>
                      <a:pt x="2854" y="2132"/>
                      <a:pt x="3387" y="1576"/>
                    </a:cubicBezTo>
                    <a:cubicBezTo>
                      <a:pt x="3545" y="1412"/>
                      <a:pt x="3540" y="1151"/>
                      <a:pt x="3376" y="995"/>
                    </a:cubicBezTo>
                    <a:cubicBezTo>
                      <a:pt x="3212" y="837"/>
                      <a:pt x="2951" y="842"/>
                      <a:pt x="2795" y="1006"/>
                    </a:cubicBezTo>
                    <a:cubicBezTo>
                      <a:pt x="1950" y="1886"/>
                      <a:pt x="1969" y="3281"/>
                      <a:pt x="2835" y="4138"/>
                    </a:cubicBezTo>
                    <a:cubicBezTo>
                      <a:pt x="2994" y="4298"/>
                      <a:pt x="3255" y="4297"/>
                      <a:pt x="3415" y="4136"/>
                    </a:cubicBezTo>
                    <a:close/>
                    <a:moveTo>
                      <a:pt x="5940" y="3511"/>
                    </a:moveTo>
                    <a:cubicBezTo>
                      <a:pt x="6341" y="3243"/>
                      <a:pt x="6520" y="2745"/>
                      <a:pt x="6381" y="2283"/>
                    </a:cubicBezTo>
                    <a:cubicBezTo>
                      <a:pt x="6242" y="1822"/>
                      <a:pt x="5818" y="1505"/>
                      <a:pt x="5336" y="1502"/>
                    </a:cubicBezTo>
                    <a:cubicBezTo>
                      <a:pt x="4853" y="1500"/>
                      <a:pt x="4426" y="1812"/>
                      <a:pt x="4282" y="2272"/>
                    </a:cubicBezTo>
                    <a:cubicBezTo>
                      <a:pt x="4138" y="2732"/>
                      <a:pt x="4312" y="3232"/>
                      <a:pt x="4711" y="3505"/>
                    </a:cubicBezTo>
                    <a:lnTo>
                      <a:pt x="2864" y="8581"/>
                    </a:lnTo>
                    <a:cubicBezTo>
                      <a:pt x="2786" y="8795"/>
                      <a:pt x="2896" y="9030"/>
                      <a:pt x="3110" y="9108"/>
                    </a:cubicBezTo>
                    <a:cubicBezTo>
                      <a:pt x="3324" y="9186"/>
                      <a:pt x="3559" y="9075"/>
                      <a:pt x="3637" y="8862"/>
                    </a:cubicBezTo>
                    <a:lnTo>
                      <a:pt x="4029" y="7788"/>
                    </a:lnTo>
                    <a:lnTo>
                      <a:pt x="6621" y="7788"/>
                    </a:lnTo>
                    <a:lnTo>
                      <a:pt x="7021" y="8888"/>
                    </a:lnTo>
                    <a:cubicBezTo>
                      <a:pt x="7092" y="9081"/>
                      <a:pt x="7305" y="9181"/>
                      <a:pt x="7497" y="9111"/>
                    </a:cubicBezTo>
                    <a:lnTo>
                      <a:pt x="7572" y="9083"/>
                    </a:lnTo>
                    <a:cubicBezTo>
                      <a:pt x="7765" y="9012"/>
                      <a:pt x="7865" y="8799"/>
                      <a:pt x="7795" y="8607"/>
                    </a:cubicBezTo>
                    <a:lnTo>
                      <a:pt x="5940" y="3511"/>
                    </a:lnTo>
                    <a:close/>
                    <a:moveTo>
                      <a:pt x="5324" y="4226"/>
                    </a:moveTo>
                    <a:lnTo>
                      <a:pt x="5821" y="5593"/>
                    </a:lnTo>
                    <a:lnTo>
                      <a:pt x="4826" y="5593"/>
                    </a:lnTo>
                    <a:lnTo>
                      <a:pt x="5324" y="4226"/>
                    </a:lnTo>
                    <a:close/>
                    <a:moveTo>
                      <a:pt x="4293" y="7056"/>
                    </a:moveTo>
                    <a:lnTo>
                      <a:pt x="4560" y="6325"/>
                    </a:lnTo>
                    <a:lnTo>
                      <a:pt x="6087" y="6325"/>
                    </a:lnTo>
                    <a:lnTo>
                      <a:pt x="6353" y="7056"/>
                    </a:lnTo>
                    <a:lnTo>
                      <a:pt x="4293" y="7056"/>
                    </a:lnTo>
                    <a:close/>
                    <a:moveTo>
                      <a:pt x="4293" y="7056"/>
                    </a:move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0" name="直接连接符 99">
              <a:extLst>
                <a:ext uri="{FF2B5EF4-FFF2-40B4-BE49-F238E27FC236}">
                  <a16:creationId xmlns:a16="http://schemas.microsoft.com/office/drawing/2014/main" id="{D784B500-22FA-497F-96BA-A9E8178F6D51}"/>
                </a:ext>
              </a:extLst>
            </p:cNvPr>
            <p:cNvCxnSpPr>
              <a:cxnSpLocks/>
            </p:cNvCxnSpPr>
            <p:nvPr/>
          </p:nvCxnSpPr>
          <p:spPr>
            <a:xfrm flipH="1">
              <a:off x="5936977" y="5020147"/>
              <a:ext cx="3721" cy="46764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直接连接符 100">
              <a:extLst>
                <a:ext uri="{FF2B5EF4-FFF2-40B4-BE49-F238E27FC236}">
                  <a16:creationId xmlns:a16="http://schemas.microsoft.com/office/drawing/2014/main" id="{98F430BE-2B91-4C34-AAEA-91FC4839F599}"/>
                </a:ext>
              </a:extLst>
            </p:cNvPr>
            <p:cNvCxnSpPr>
              <a:cxnSpLocks/>
            </p:cNvCxnSpPr>
            <p:nvPr/>
          </p:nvCxnSpPr>
          <p:spPr>
            <a:xfrm>
              <a:off x="6539762" y="5068251"/>
              <a:ext cx="0" cy="304447"/>
            </a:xfrm>
            <a:prstGeom prst="line">
              <a:avLst/>
            </a:prstGeom>
          </p:spPr>
          <p:style>
            <a:lnRef idx="1">
              <a:schemeClr val="accent1"/>
            </a:lnRef>
            <a:fillRef idx="0">
              <a:schemeClr val="accent1"/>
            </a:fillRef>
            <a:effectRef idx="0">
              <a:schemeClr val="accent1"/>
            </a:effectRef>
            <a:fontRef idx="minor">
              <a:schemeClr val="tx1"/>
            </a:fontRef>
          </p:style>
        </p:cxnSp>
        <p:cxnSp>
          <p:nvCxnSpPr>
            <p:cNvPr id="106" name="直接连接符 105">
              <a:extLst>
                <a:ext uri="{FF2B5EF4-FFF2-40B4-BE49-F238E27FC236}">
                  <a16:creationId xmlns:a16="http://schemas.microsoft.com/office/drawing/2014/main" id="{48439C8D-C949-46DA-8373-BA35C832319D}"/>
                </a:ext>
              </a:extLst>
            </p:cNvPr>
            <p:cNvCxnSpPr>
              <a:cxnSpLocks/>
            </p:cNvCxnSpPr>
            <p:nvPr/>
          </p:nvCxnSpPr>
          <p:spPr>
            <a:xfrm flipV="1">
              <a:off x="5949906" y="5329334"/>
              <a:ext cx="599718" cy="2"/>
            </a:xfrm>
            <a:prstGeom prst="line">
              <a:avLst/>
            </a:prstGeom>
            <a:ln w="12700">
              <a:prstDash val="dash"/>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09" name="文本框 108">
              <a:extLst>
                <a:ext uri="{FF2B5EF4-FFF2-40B4-BE49-F238E27FC236}">
                  <a16:creationId xmlns:a16="http://schemas.microsoft.com/office/drawing/2014/main" id="{E17AAAA2-6AAB-4363-9D40-33CE4466C6D0}"/>
                </a:ext>
              </a:extLst>
            </p:cNvPr>
            <p:cNvSpPr txBox="1"/>
            <p:nvPr/>
          </p:nvSpPr>
          <p:spPr>
            <a:xfrm>
              <a:off x="4876765" y="5813382"/>
              <a:ext cx="1795375" cy="657572"/>
            </a:xfrm>
            <a:prstGeom prst="rect">
              <a:avLst/>
            </a:prstGeom>
            <a:noFill/>
          </p:spPr>
          <p:txBody>
            <a:bodyPr wrap="square" rtlCol="0">
              <a:spAutoFit/>
            </a:bodyPr>
            <a:lstStyle/>
            <a:p>
              <a:r>
                <a:rPr lang="en-US" altLang="zh-CN" sz="1100" dirty="0"/>
                <a:t>accelerate to </a:t>
              </a:r>
            </a:p>
            <a:p>
              <a:r>
                <a:rPr lang="en-US" altLang="zh-CN" sz="1100" dirty="0"/>
                <a:t>Maximum speed</a:t>
              </a:r>
              <a:endParaRPr lang="zh-CN" altLang="en-US" sz="1100" dirty="0"/>
            </a:p>
          </p:txBody>
        </p:sp>
        <p:cxnSp>
          <p:nvCxnSpPr>
            <p:cNvPr id="110" name="直接箭头连接符 109">
              <a:extLst>
                <a:ext uri="{FF2B5EF4-FFF2-40B4-BE49-F238E27FC236}">
                  <a16:creationId xmlns:a16="http://schemas.microsoft.com/office/drawing/2014/main" id="{AC0920BB-CAAA-4589-8DAA-5EC950AB1B5C}"/>
                </a:ext>
              </a:extLst>
            </p:cNvPr>
            <p:cNvCxnSpPr>
              <a:cxnSpLocks/>
            </p:cNvCxnSpPr>
            <p:nvPr/>
          </p:nvCxnSpPr>
          <p:spPr>
            <a:xfrm flipV="1">
              <a:off x="5763632" y="5474360"/>
              <a:ext cx="400183" cy="339024"/>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114" name="箭头: 右 113">
            <a:extLst>
              <a:ext uri="{FF2B5EF4-FFF2-40B4-BE49-F238E27FC236}">
                <a16:creationId xmlns:a16="http://schemas.microsoft.com/office/drawing/2014/main" id="{5F87DE3F-FB22-4A72-8C04-4BB26B959FC8}"/>
              </a:ext>
            </a:extLst>
          </p:cNvPr>
          <p:cNvSpPr/>
          <p:nvPr/>
        </p:nvSpPr>
        <p:spPr>
          <a:xfrm rot="5400000">
            <a:off x="7328039" y="3556033"/>
            <a:ext cx="600856" cy="232951"/>
          </a:xfrm>
          <a:prstGeom prst="rightArrow">
            <a:avLst>
              <a:gd name="adj1" fmla="val 50000"/>
              <a:gd name="adj2" fmla="val 95796"/>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118" name="文本框 117">
                <a:extLst>
                  <a:ext uri="{FF2B5EF4-FFF2-40B4-BE49-F238E27FC236}">
                    <a16:creationId xmlns:a16="http://schemas.microsoft.com/office/drawing/2014/main" id="{EC9940AF-366D-4E0F-9433-22843A292250}"/>
                  </a:ext>
                </a:extLst>
              </p:cNvPr>
              <p:cNvSpPr txBox="1"/>
              <p:nvPr/>
            </p:nvSpPr>
            <p:spPr>
              <a:xfrm>
                <a:off x="433416" y="3409848"/>
                <a:ext cx="5850599" cy="196643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solidFill>
                      <a:srgbClr val="C00000"/>
                    </a:solidFill>
                  </a:rPr>
                  <a:t>O</a:t>
                </a:r>
                <a14:m>
                  <m:oMath xmlns:m="http://schemas.openxmlformats.org/officeDocument/2006/math">
                    <m:r>
                      <m:rPr>
                        <m:sty m:val="p"/>
                      </m:rPr>
                      <a:rPr lang="en-US" altLang="zh-CN" i="1" dirty="0">
                        <a:solidFill>
                          <a:srgbClr val="C00000"/>
                        </a:solidFill>
                        <a:latin typeface="Cambria Math" panose="02040503050406030204" pitchFamily="18" charset="0"/>
                      </a:rPr>
                      <m:t>utflow</m:t>
                    </m:r>
                    <m:r>
                      <a:rPr lang="en-US" altLang="zh-CN" i="1" smtClean="0">
                        <a:solidFill>
                          <a:srgbClr val="C00000"/>
                        </a:solidFill>
                        <a:latin typeface="Cambria Math" panose="02040503050406030204" pitchFamily="18" charset="0"/>
                      </a:rPr>
                      <m:t>≜</m:t>
                    </m:r>
                    <m:r>
                      <a:rPr lang="en-US" altLang="zh-CN" b="0" i="1" smtClean="0">
                        <a:solidFill>
                          <a:srgbClr val="C00000"/>
                        </a:solidFill>
                        <a:latin typeface="Cambria Math" panose="02040503050406030204" pitchFamily="18" charset="0"/>
                      </a:rPr>
                      <m:t> </m:t>
                    </m:r>
                    <m:f>
                      <m:fPr>
                        <m:ctrlPr>
                          <a:rPr lang="en-US" altLang="zh-CN" i="1" smtClean="0">
                            <a:solidFill>
                              <a:srgbClr val="C00000"/>
                            </a:solidFill>
                            <a:latin typeface="Cambria Math" panose="02040503050406030204" pitchFamily="18" charset="0"/>
                          </a:rPr>
                        </m:ctrlPr>
                      </m:fPr>
                      <m:num>
                        <m:r>
                          <a:rPr lang="en-US" altLang="zh-CN" b="0" i="1" smtClean="0">
                            <a:solidFill>
                              <a:srgbClr val="C00000"/>
                            </a:solidFill>
                            <a:latin typeface="Cambria Math" panose="02040503050406030204" pitchFamily="18" charset="0"/>
                          </a:rPr>
                          <m:t>  </m:t>
                        </m:r>
                        <m:nary>
                          <m:naryPr>
                            <m:chr m:val="∑"/>
                            <m:ctrlPr>
                              <a:rPr lang="en-US" altLang="zh-CN" i="1" smtClean="0">
                                <a:solidFill>
                                  <a:srgbClr val="C00000"/>
                                </a:solidFill>
                                <a:latin typeface="Cambria Math" panose="02040503050406030204" pitchFamily="18" charset="0"/>
                              </a:rPr>
                            </m:ctrlPr>
                          </m:naryPr>
                          <m:sub>
                            <m:r>
                              <m:rPr>
                                <m:brk m:alnAt="23"/>
                              </m:rPr>
                              <a:rPr lang="en-US" altLang="zh-CN" b="0" i="1" smtClean="0">
                                <a:solidFill>
                                  <a:srgbClr val="C00000"/>
                                </a:solidFill>
                                <a:latin typeface="Cambria Math" panose="02040503050406030204" pitchFamily="18" charset="0"/>
                              </a:rPr>
                              <m:t>𝑡</m:t>
                            </m:r>
                          </m:sub>
                          <m:sup>
                            <m:r>
                              <a:rPr lang="en-US" altLang="zh-CN" b="0" i="1" smtClean="0">
                                <a:solidFill>
                                  <a:srgbClr val="C00000"/>
                                </a:solidFill>
                                <a:latin typeface="Cambria Math" panose="02040503050406030204" pitchFamily="18" charset="0"/>
                              </a:rPr>
                              <m:t>𝑇</m:t>
                            </m:r>
                          </m:sup>
                          <m:e>
                            <m:sSub>
                              <m:sSubPr>
                                <m:ctrlPr>
                                  <a:rPr lang="en-US" altLang="zh-CN" i="1" smtClean="0">
                                    <a:solidFill>
                                      <a:srgbClr val="C00000"/>
                                    </a:solidFill>
                                    <a:latin typeface="Cambria Math" panose="02040503050406030204" pitchFamily="18" charset="0"/>
                                  </a:rPr>
                                </m:ctrlPr>
                              </m:sSubPr>
                              <m:e>
                                <m:r>
                                  <a:rPr lang="en-US" altLang="zh-CN" b="0" i="1" smtClean="0">
                                    <a:solidFill>
                                      <a:srgbClr val="C00000"/>
                                    </a:solidFill>
                                    <a:latin typeface="Cambria Math" panose="02040503050406030204" pitchFamily="18" charset="0"/>
                                  </a:rPr>
                                  <m:t>𝑂</m:t>
                                </m:r>
                              </m:e>
                              <m:sub>
                                <m:r>
                                  <a:rPr lang="en-US" altLang="zh-CN" b="0" i="1" smtClean="0">
                                    <a:solidFill>
                                      <a:srgbClr val="C00000"/>
                                    </a:solidFill>
                                    <a:latin typeface="Cambria Math" panose="02040503050406030204" pitchFamily="18" charset="0"/>
                                  </a:rPr>
                                  <m:t>𝑡</m:t>
                                </m:r>
                                <m:r>
                                  <a:rPr lang="en-US" altLang="zh-CN" b="0" i="1" smtClean="0">
                                    <a:solidFill>
                                      <a:srgbClr val="C00000"/>
                                    </a:solidFill>
                                    <a:latin typeface="Cambria Math" panose="02040503050406030204" pitchFamily="18" charset="0"/>
                                  </a:rPr>
                                  <m:t> </m:t>
                                </m:r>
                              </m:sub>
                            </m:sSub>
                          </m:e>
                        </m:nary>
                      </m:num>
                      <m:den>
                        <m:r>
                          <a:rPr lang="en-US" altLang="zh-CN" b="0" i="1" smtClean="0">
                            <a:solidFill>
                              <a:srgbClr val="C00000"/>
                            </a:solidFill>
                            <a:latin typeface="Cambria Math" panose="02040503050406030204" pitchFamily="18" charset="0"/>
                          </a:rPr>
                          <m:t>𝑇</m:t>
                        </m:r>
                      </m:den>
                    </m:f>
                  </m:oMath>
                </a14:m>
                <a:endParaRPr lang="en-US" altLang="zh-CN" dirty="0"/>
              </a:p>
              <a:p>
                <a:pPr marL="742950" lvl="1" indent="-285750">
                  <a:lnSpc>
                    <a:spcPct val="150000"/>
                  </a:lnSpc>
                  <a:buFont typeface="Arial" panose="020B0604020202020204" pitchFamily="34" charset="0"/>
                  <a:buChar char="•"/>
                </a:pPr>
                <a:r>
                  <a:rPr lang="en-US" altLang="zh-CN" dirty="0"/>
                  <a:t>robust</a:t>
                </a:r>
              </a:p>
              <a:p>
                <a:pPr marL="742950" lvl="1" indent="-285750">
                  <a:lnSpc>
                    <a:spcPct val="150000"/>
                  </a:lnSpc>
                  <a:buFont typeface="Arial" panose="020B0604020202020204" pitchFamily="34" charset="0"/>
                  <a:buChar char="•"/>
                </a:pPr>
                <a:r>
                  <a:rPr lang="en-US" altLang="zh-CN" dirty="0"/>
                  <a:t>Block incoming vehicles will be penalized  through reduced outflow.</a:t>
                </a:r>
                <a:endParaRPr lang="zh-CN" altLang="en-US" dirty="0"/>
              </a:p>
            </p:txBody>
          </p:sp>
        </mc:Choice>
        <mc:Fallback xmlns="">
          <p:sp>
            <p:nvSpPr>
              <p:cNvPr id="118" name="文本框 117">
                <a:extLst>
                  <a:ext uri="{FF2B5EF4-FFF2-40B4-BE49-F238E27FC236}">
                    <a16:creationId xmlns:a16="http://schemas.microsoft.com/office/drawing/2014/main" id="{EC9940AF-366D-4E0F-9433-22843A292250}"/>
                  </a:ext>
                </a:extLst>
              </p:cNvPr>
              <p:cNvSpPr txBox="1">
                <a:spLocks noRot="1" noChangeAspect="1" noMove="1" noResize="1" noEditPoints="1" noAdjustHandles="1" noChangeArrowheads="1" noChangeShapeType="1" noTextEdit="1"/>
              </p:cNvSpPr>
              <p:nvPr/>
            </p:nvSpPr>
            <p:spPr>
              <a:xfrm>
                <a:off x="433416" y="3409848"/>
                <a:ext cx="5850599" cy="1966436"/>
              </a:xfrm>
              <a:prstGeom prst="rect">
                <a:avLst/>
              </a:prstGeom>
              <a:blipFill>
                <a:blip r:embed="rId5"/>
                <a:stretch>
                  <a:fillRect l="-625" b="-4025"/>
                </a:stretch>
              </a:blipFill>
            </p:spPr>
            <p:txBody>
              <a:bodyPr/>
              <a:lstStyle/>
              <a:p>
                <a:r>
                  <a:rPr lang="zh-CN" altLang="en-US">
                    <a:noFill/>
                  </a:rPr>
                  <a:t> </a:t>
                </a:r>
              </a:p>
            </p:txBody>
          </p:sp>
        </mc:Fallback>
      </mc:AlternateContent>
      <p:grpSp>
        <p:nvGrpSpPr>
          <p:cNvPr id="122" name="组合 121">
            <a:extLst>
              <a:ext uri="{FF2B5EF4-FFF2-40B4-BE49-F238E27FC236}">
                <a16:creationId xmlns:a16="http://schemas.microsoft.com/office/drawing/2014/main" id="{75BCAE54-0357-4C62-863B-783FD99B3DB7}"/>
              </a:ext>
            </a:extLst>
          </p:cNvPr>
          <p:cNvGrpSpPr/>
          <p:nvPr/>
        </p:nvGrpSpPr>
        <p:grpSpPr>
          <a:xfrm>
            <a:off x="6356544" y="1324390"/>
            <a:ext cx="905267" cy="454278"/>
            <a:chOff x="4872731" y="3644923"/>
            <a:chExt cx="1224918" cy="614684"/>
          </a:xfrm>
        </p:grpSpPr>
        <p:sp>
          <p:nvSpPr>
            <p:cNvPr id="123" name="iconfont-11432-4379856">
              <a:extLst>
                <a:ext uri="{FF2B5EF4-FFF2-40B4-BE49-F238E27FC236}">
                  <a16:creationId xmlns:a16="http://schemas.microsoft.com/office/drawing/2014/main" id="{7CF09A8F-C08C-43A6-BCB3-306020ED75A0}"/>
                </a:ext>
              </a:extLst>
            </p:cNvPr>
            <p:cNvSpPr/>
            <p:nvPr/>
          </p:nvSpPr>
          <p:spPr>
            <a:xfrm>
              <a:off x="4872731" y="4106446"/>
              <a:ext cx="232701" cy="153161"/>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24" name="iconfont-11432-4379856">
              <a:extLst>
                <a:ext uri="{FF2B5EF4-FFF2-40B4-BE49-F238E27FC236}">
                  <a16:creationId xmlns:a16="http://schemas.microsoft.com/office/drawing/2014/main" id="{546A0912-05A6-4E83-B92C-1CC6FAD88D49}"/>
                </a:ext>
              </a:extLst>
            </p:cNvPr>
            <p:cNvSpPr/>
            <p:nvPr/>
          </p:nvSpPr>
          <p:spPr>
            <a:xfrm>
              <a:off x="4881920" y="3831091"/>
              <a:ext cx="232702" cy="153162"/>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solidFill>
                  <a:srgbClr val="FF0000"/>
                </a:solidFill>
              </a:endParaRPr>
            </a:p>
          </p:txBody>
        </p:sp>
        <p:sp>
          <p:nvSpPr>
            <p:cNvPr id="125" name="文本框 124">
              <a:extLst>
                <a:ext uri="{FF2B5EF4-FFF2-40B4-BE49-F238E27FC236}">
                  <a16:creationId xmlns:a16="http://schemas.microsoft.com/office/drawing/2014/main" id="{AAB2AEF9-B28E-42F4-9051-F0DF68E48C80}"/>
                </a:ext>
              </a:extLst>
            </p:cNvPr>
            <p:cNvSpPr txBox="1"/>
            <p:nvPr/>
          </p:nvSpPr>
          <p:spPr>
            <a:xfrm>
              <a:off x="5090642" y="3644923"/>
              <a:ext cx="1007007" cy="515526"/>
            </a:xfrm>
            <a:prstGeom prst="rect">
              <a:avLst/>
            </a:prstGeom>
            <a:noFill/>
          </p:spPr>
          <p:txBody>
            <a:bodyPr wrap="none" rtlCol="0">
              <a:spAutoFit/>
            </a:bodyPr>
            <a:lstStyle/>
            <a:p>
              <a:pPr>
                <a:lnSpc>
                  <a:spcPct val="150000"/>
                </a:lnSpc>
              </a:pPr>
              <a:r>
                <a:rPr lang="en-US" altLang="zh-CN" sz="1100" dirty="0"/>
                <a:t>Avs</a:t>
              </a:r>
            </a:p>
            <a:p>
              <a:r>
                <a:rPr lang="en-US" altLang="zh-CN" sz="1100" dirty="0"/>
                <a:t>Human-driven</a:t>
              </a:r>
              <a:endParaRPr lang="zh-CN" altLang="en-US" sz="1100" dirty="0"/>
            </a:p>
          </p:txBody>
        </p:sp>
      </p:grpSp>
      <p:grpSp>
        <p:nvGrpSpPr>
          <p:cNvPr id="130" name="组合 129">
            <a:extLst>
              <a:ext uri="{FF2B5EF4-FFF2-40B4-BE49-F238E27FC236}">
                <a16:creationId xmlns:a16="http://schemas.microsoft.com/office/drawing/2014/main" id="{F81AEAAF-71E0-45E5-9BF8-2A6E9D812661}"/>
              </a:ext>
            </a:extLst>
          </p:cNvPr>
          <p:cNvGrpSpPr/>
          <p:nvPr/>
        </p:nvGrpSpPr>
        <p:grpSpPr>
          <a:xfrm>
            <a:off x="6242153" y="4219246"/>
            <a:ext cx="905267" cy="454278"/>
            <a:chOff x="4872731" y="3644923"/>
            <a:chExt cx="1224918" cy="614684"/>
          </a:xfrm>
        </p:grpSpPr>
        <p:sp>
          <p:nvSpPr>
            <p:cNvPr id="131" name="iconfont-11432-4379856">
              <a:extLst>
                <a:ext uri="{FF2B5EF4-FFF2-40B4-BE49-F238E27FC236}">
                  <a16:creationId xmlns:a16="http://schemas.microsoft.com/office/drawing/2014/main" id="{356C7879-3994-43F9-82E1-FF786C19E563}"/>
                </a:ext>
              </a:extLst>
            </p:cNvPr>
            <p:cNvSpPr/>
            <p:nvPr/>
          </p:nvSpPr>
          <p:spPr>
            <a:xfrm>
              <a:off x="4872731" y="4106446"/>
              <a:ext cx="232701" cy="153161"/>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2" name="iconfont-11432-4379856">
              <a:extLst>
                <a:ext uri="{FF2B5EF4-FFF2-40B4-BE49-F238E27FC236}">
                  <a16:creationId xmlns:a16="http://schemas.microsoft.com/office/drawing/2014/main" id="{06D86712-B75F-479F-B48C-96A541E49B3D}"/>
                </a:ext>
              </a:extLst>
            </p:cNvPr>
            <p:cNvSpPr/>
            <p:nvPr/>
          </p:nvSpPr>
          <p:spPr>
            <a:xfrm>
              <a:off x="4881920" y="3831091"/>
              <a:ext cx="232702" cy="153162"/>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solidFill>
                  <a:srgbClr val="FF0000"/>
                </a:solidFill>
              </a:endParaRPr>
            </a:p>
          </p:txBody>
        </p:sp>
        <p:sp>
          <p:nvSpPr>
            <p:cNvPr id="133" name="文本框 132">
              <a:extLst>
                <a:ext uri="{FF2B5EF4-FFF2-40B4-BE49-F238E27FC236}">
                  <a16:creationId xmlns:a16="http://schemas.microsoft.com/office/drawing/2014/main" id="{44C3F42E-A5C8-4DAF-8235-649F99C05BB7}"/>
                </a:ext>
              </a:extLst>
            </p:cNvPr>
            <p:cNvSpPr txBox="1"/>
            <p:nvPr/>
          </p:nvSpPr>
          <p:spPr>
            <a:xfrm>
              <a:off x="5090642" y="3644923"/>
              <a:ext cx="1007007" cy="515526"/>
            </a:xfrm>
            <a:prstGeom prst="rect">
              <a:avLst/>
            </a:prstGeom>
            <a:noFill/>
          </p:spPr>
          <p:txBody>
            <a:bodyPr wrap="none" rtlCol="0">
              <a:spAutoFit/>
            </a:bodyPr>
            <a:lstStyle/>
            <a:p>
              <a:pPr>
                <a:lnSpc>
                  <a:spcPct val="150000"/>
                </a:lnSpc>
              </a:pPr>
              <a:r>
                <a:rPr lang="en-US" altLang="zh-CN" sz="1100" dirty="0"/>
                <a:t>Avs</a:t>
              </a:r>
            </a:p>
            <a:p>
              <a:r>
                <a:rPr lang="en-US" altLang="zh-CN" sz="1100" dirty="0"/>
                <a:t>Human-driven</a:t>
              </a:r>
              <a:endParaRPr lang="zh-CN" altLang="en-US" sz="1100" dirty="0"/>
            </a:p>
          </p:txBody>
        </p:sp>
      </p:grpSp>
      <p:sp>
        <p:nvSpPr>
          <p:cNvPr id="96" name="页脚占位符 2">
            <a:extLst>
              <a:ext uri="{FF2B5EF4-FFF2-40B4-BE49-F238E27FC236}">
                <a16:creationId xmlns:a16="http://schemas.microsoft.com/office/drawing/2014/main" id="{EF95B3FD-BDE5-4440-B515-135096A22864}"/>
              </a:ext>
            </a:extLst>
          </p:cNvPr>
          <p:cNvSpPr txBox="1">
            <a:spLocks/>
          </p:cNvSpPr>
          <p:nvPr/>
        </p:nvSpPr>
        <p:spPr>
          <a:xfrm>
            <a:off x="183008" y="6356351"/>
            <a:ext cx="8246114" cy="415806"/>
          </a:xfrm>
          <a:prstGeom prst="rect">
            <a:avLst/>
          </a:prstGeom>
        </p:spPr>
        <p:txBody>
          <a:bodyPr vert="horz" lIns="91440" tIns="45720" rIns="91440" bIns="45720" rtlCol="0" anchor="t"/>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altLang="zh-CN" dirty="0"/>
              <a:t>[1] Kheterpal N,</a:t>
            </a:r>
            <a:r>
              <a:rPr lang="zh-CN" altLang="en-US" dirty="0"/>
              <a:t> </a:t>
            </a:r>
            <a:r>
              <a:rPr lang="en-US" altLang="zh-CN" dirty="0"/>
              <a:t>et</a:t>
            </a:r>
            <a:r>
              <a:rPr lang="zh-CN" altLang="en-US" dirty="0"/>
              <a:t> </a:t>
            </a:r>
            <a:r>
              <a:rPr lang="en-US" altLang="zh-CN" dirty="0"/>
              <a:t>al.</a:t>
            </a:r>
            <a:r>
              <a:rPr lang="zh-CN" altLang="en-US" dirty="0"/>
              <a:t> </a:t>
            </a:r>
            <a:r>
              <a:rPr lang="en-US" altLang="zh-CN" b="1" i="1" dirty="0">
                <a:solidFill>
                  <a:srgbClr val="02409A"/>
                </a:solidFill>
              </a:rPr>
              <a:t>Flow: Deep reinforcement learning for control in sumo</a:t>
            </a:r>
            <a:r>
              <a:rPr lang="en-US" altLang="zh-CN" dirty="0"/>
              <a:t>[J]. EPiC Series in Engineering. 2018.</a:t>
            </a:r>
          </a:p>
          <a:p>
            <a:pPr algn="l"/>
            <a:r>
              <a:rPr lang="en-US" altLang="zh-CN" dirty="0"/>
              <a:t>[2] Vinitsky E, et al. </a:t>
            </a:r>
            <a:r>
              <a:rPr lang="en-US" altLang="zh-CN" b="1" i="1" dirty="0">
                <a:solidFill>
                  <a:srgbClr val="02409A"/>
                </a:solidFill>
              </a:rPr>
              <a:t>Benchmarks for reinforcement learning in mixed-autonomy traffic</a:t>
            </a:r>
            <a:r>
              <a:rPr lang="en-US" altLang="zh-CN" dirty="0"/>
              <a:t>[C]. Conference on Robot Learning. 2018.</a:t>
            </a:r>
          </a:p>
          <a:p>
            <a:pPr algn="l"/>
            <a:r>
              <a:rPr lang="en-US" altLang="zh-CN" dirty="0"/>
              <a:t> </a:t>
            </a:r>
          </a:p>
        </p:txBody>
      </p:sp>
      <p:pic>
        <p:nvPicPr>
          <p:cNvPr id="11" name="图片 10" descr="男子的脸部特写与配字&#10;&#10;描述已自动生成">
            <a:extLst>
              <a:ext uri="{FF2B5EF4-FFF2-40B4-BE49-F238E27FC236}">
                <a16:creationId xmlns:a16="http://schemas.microsoft.com/office/drawing/2014/main" id="{CEE67C6A-CA17-4545-9C17-FB4BCB3A16A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38099" y="2814521"/>
            <a:ext cx="1464290" cy="1464290"/>
          </a:xfrm>
          <a:prstGeom prst="rect">
            <a:avLst/>
          </a:prstGeom>
        </p:spPr>
      </p:pic>
    </p:spTree>
    <p:custDataLst>
      <p:tags r:id="rId1"/>
    </p:custDataLst>
    <p:extLst>
      <p:ext uri="{BB962C8B-B14F-4D97-AF65-F5344CB8AC3E}">
        <p14:creationId xmlns:p14="http://schemas.microsoft.com/office/powerpoint/2010/main" val="3882174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11</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集中式策略</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sp>
        <p:nvSpPr>
          <p:cNvPr id="5" name="文本框 4">
            <a:extLst>
              <a:ext uri="{FF2B5EF4-FFF2-40B4-BE49-F238E27FC236}">
                <a16:creationId xmlns:a16="http://schemas.microsoft.com/office/drawing/2014/main" id="{1EABBB03-7943-4C43-9A99-7C0539569894}"/>
              </a:ext>
            </a:extLst>
          </p:cNvPr>
          <p:cNvSpPr txBox="1"/>
          <p:nvPr/>
        </p:nvSpPr>
        <p:spPr>
          <a:xfrm>
            <a:off x="282715" y="881453"/>
            <a:ext cx="2483372" cy="400110"/>
          </a:xfrm>
          <a:prstGeom prst="rect">
            <a:avLst/>
          </a:prstGeom>
          <a:noFill/>
        </p:spPr>
        <p:txBody>
          <a:bodyPr wrap="none" rtlCol="0">
            <a:spAutoFit/>
          </a:bodyPr>
          <a:lstStyle/>
          <a:p>
            <a:r>
              <a:rPr lang="zh-CN" altLang="en-US" sz="2000" dirty="0"/>
              <a:t>集中式多智能</a:t>
            </a:r>
            <a:r>
              <a:rPr lang="en-US" altLang="zh-CN" sz="2000" dirty="0"/>
              <a:t>RL</a:t>
            </a:r>
            <a:r>
              <a:rPr lang="zh-CN" altLang="en-US" sz="2000" dirty="0"/>
              <a:t>模型</a:t>
            </a:r>
          </a:p>
        </p:txBody>
      </p:sp>
      <p:pic>
        <p:nvPicPr>
          <p:cNvPr id="48" name="图片 47">
            <a:extLst>
              <a:ext uri="{FF2B5EF4-FFF2-40B4-BE49-F238E27FC236}">
                <a16:creationId xmlns:a16="http://schemas.microsoft.com/office/drawing/2014/main" id="{CF4E9CF4-AD85-4069-9F08-8752C4B39DF7}"/>
              </a:ext>
            </a:extLst>
          </p:cNvPr>
          <p:cNvPicPr>
            <a:picLocks noChangeAspect="1"/>
          </p:cNvPicPr>
          <p:nvPr/>
        </p:nvPicPr>
        <p:blipFill>
          <a:blip r:embed="rId3"/>
          <a:stretch>
            <a:fillRect/>
          </a:stretch>
        </p:blipFill>
        <p:spPr>
          <a:xfrm>
            <a:off x="5222387" y="4238788"/>
            <a:ext cx="3640915" cy="1970426"/>
          </a:xfrm>
          <a:prstGeom prst="rect">
            <a:avLst/>
          </a:prstGeom>
        </p:spPr>
      </p:pic>
      <mc:AlternateContent xmlns:mc="http://schemas.openxmlformats.org/markup-compatibility/2006">
        <mc:Choice xmlns:a14="http://schemas.microsoft.com/office/drawing/2010/main" Requires="a14">
          <p:sp>
            <p:nvSpPr>
              <p:cNvPr id="49" name="文本框 48">
                <a:extLst>
                  <a:ext uri="{FF2B5EF4-FFF2-40B4-BE49-F238E27FC236}">
                    <a16:creationId xmlns:a16="http://schemas.microsoft.com/office/drawing/2014/main" id="{C68E9089-738A-4F74-8980-AAEF75CB9868}"/>
                  </a:ext>
                </a:extLst>
              </p:cNvPr>
              <p:cNvSpPr txBox="1"/>
              <p:nvPr/>
            </p:nvSpPr>
            <p:spPr>
              <a:xfrm>
                <a:off x="539385" y="1301681"/>
                <a:ext cx="5402248" cy="4980466"/>
              </a:xfrm>
              <a:prstGeom prst="rect">
                <a:avLst/>
              </a:prstGeom>
              <a:noFill/>
            </p:spPr>
            <p:txBody>
              <a:bodyPr wrap="none" rtlCol="0">
                <a:spAutoFit/>
              </a:bodyPr>
              <a:lstStyle/>
              <a:p>
                <a:r>
                  <a:rPr lang="en-US" altLang="zh-CN" sz="1600" b="1" dirty="0">
                    <a:solidFill>
                      <a:srgbClr val="6B2D0B"/>
                    </a:solidFill>
                  </a:rPr>
                  <a:t>State</a:t>
                </a:r>
              </a:p>
              <a:p>
                <a:pPr marL="285750" indent="-285750">
                  <a:buFont typeface="Arial" panose="020B0604020202020204" pitchFamily="34" charset="0"/>
                  <a:buChar char="•"/>
                </a:pPr>
                <a:r>
                  <a:rPr lang="en-US" altLang="zh-CN" sz="1400" dirty="0"/>
                  <a:t>single agent </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𝑆</m:t>
                        </m:r>
                      </m:e>
                      <m:sub>
                        <m:r>
                          <a:rPr lang="en-US" altLang="zh-CN" sz="1400" b="0" i="1" smtClean="0">
                            <a:latin typeface="Cambria Math" panose="02040503050406030204" pitchFamily="18" charset="0"/>
                          </a:rPr>
                          <m:t>𝑖</m:t>
                        </m:r>
                        <m:r>
                          <a:rPr lang="en-US" altLang="zh-CN" sz="1400" b="0" i="1" smtClean="0">
                            <a:latin typeface="Cambria Math" panose="02040503050406030204" pitchFamily="18" charset="0"/>
                          </a:rPr>
                          <m:t>,</m:t>
                        </m:r>
                        <m:r>
                          <a:rPr lang="en-US" altLang="zh-CN" sz="1400" b="0" i="1" smtClean="0">
                            <a:latin typeface="Cambria Math" panose="02040503050406030204" pitchFamily="18" charset="0"/>
                          </a:rPr>
                          <m:t>𝑡</m:t>
                        </m:r>
                      </m:sub>
                    </m:sSub>
                  </m:oMath>
                </a14:m>
                <a:r>
                  <a:rPr lang="en-US" altLang="zh-CN" sz="1400" dirty="0"/>
                  <a:t>=</a:t>
                </a:r>
                <a14:m>
                  <m:oMath xmlns:m="http://schemas.openxmlformats.org/officeDocument/2006/math">
                    <m:d>
                      <m:dPr>
                        <m:begChr m:val="⟨"/>
                        <m:endChr m:val="⟩"/>
                        <m:ctrlPr>
                          <a:rPr lang="en-US" altLang="zh-CN" sz="1400" i="1" smtClean="0">
                            <a:latin typeface="Cambria Math" panose="02040503050406030204" pitchFamily="18" charset="0"/>
                          </a:rPr>
                        </m:ctrlPr>
                      </m:dPr>
                      <m:e>
                        <m:f>
                          <m:fPr>
                            <m:ctrlPr>
                              <a:rPr lang="en-US" altLang="zh-CN" sz="1400" i="1" smtClean="0">
                                <a:latin typeface="Cambria Math" panose="02040503050406030204" pitchFamily="18" charset="0"/>
                              </a:rPr>
                            </m:ctrlPr>
                          </m:fPr>
                          <m:num>
                            <m:sSub>
                              <m:sSubPr>
                                <m:ctrlPr>
                                  <a:rPr lang="en-US" altLang="zh-CN" sz="1400" i="1">
                                    <a:latin typeface="Cambria Math" panose="02040503050406030204" pitchFamily="18" charset="0"/>
                                  </a:rPr>
                                </m:ctrlPr>
                              </m:sSubPr>
                              <m:e>
                                <m:r>
                                  <a:rPr lang="en-US" altLang="zh-CN" sz="1400" i="1">
                                    <a:latin typeface="Cambria Math" panose="02040503050406030204" pitchFamily="18" charset="0"/>
                                  </a:rPr>
                                  <m:t>𝑣</m:t>
                                </m:r>
                              </m:e>
                              <m:sub>
                                <m:r>
                                  <a:rPr lang="en-US" altLang="zh-CN" sz="1400" i="1">
                                    <a:latin typeface="Cambria Math" panose="02040503050406030204" pitchFamily="18" charset="0"/>
                                  </a:rPr>
                                  <m:t>𝑖</m:t>
                                </m:r>
                                <m:r>
                                  <a:rPr lang="en-US" altLang="zh-CN" sz="1400" b="0" i="1" smtClean="0">
                                    <a:latin typeface="Cambria Math" panose="02040503050406030204" pitchFamily="18" charset="0"/>
                                  </a:rPr>
                                  <m:t>,</m:t>
                                </m:r>
                                <m:r>
                                  <a:rPr lang="en-US" altLang="zh-CN" sz="1400" b="0" i="1" smtClean="0">
                                    <a:latin typeface="Cambria Math" panose="02040503050406030204" pitchFamily="18" charset="0"/>
                                  </a:rPr>
                                  <m:t>𝑡</m:t>
                                </m:r>
                              </m:sub>
                            </m:sSub>
                          </m:num>
                          <m:den>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𝑉</m:t>
                                </m:r>
                              </m:e>
                              <m:sub>
                                <m:r>
                                  <a:rPr lang="en-US" altLang="zh-CN" sz="1400" b="0" i="1" smtClean="0">
                                    <a:latin typeface="Cambria Math" panose="02040503050406030204" pitchFamily="18" charset="0"/>
                                  </a:rPr>
                                  <m:t>𝑚𝑎𝑥</m:t>
                                </m:r>
                              </m:sub>
                            </m:sSub>
                          </m:den>
                        </m:f>
                        <m:r>
                          <a:rPr lang="en-US" altLang="zh-CN" sz="1400" b="0" i="1" smtClean="0">
                            <a:latin typeface="Cambria Math" panose="02040503050406030204" pitchFamily="18" charset="0"/>
                          </a:rPr>
                          <m:t>, </m:t>
                        </m:r>
                        <m:f>
                          <m:fPr>
                            <m:ctrlPr>
                              <a:rPr lang="en-US" altLang="zh-CN" sz="1400" b="0" i="1" smtClean="0">
                                <a:latin typeface="Cambria Math" panose="02040503050406030204" pitchFamily="18" charset="0"/>
                              </a:rPr>
                            </m:ctrlPr>
                          </m:fPr>
                          <m:num>
                            <m:sSubSup>
                              <m:sSubSupPr>
                                <m:ctrlPr>
                                  <a:rPr lang="en-US" altLang="zh-CN" sz="1400" i="1">
                                    <a:latin typeface="Cambria Math" panose="02040503050406030204" pitchFamily="18" charset="0"/>
                                  </a:rPr>
                                </m:ctrlPr>
                              </m:sSubSupPr>
                              <m:e>
                                <m:r>
                                  <a:rPr lang="en-US" altLang="zh-CN" sz="1400" i="1">
                                    <a:latin typeface="Cambria Math" panose="02040503050406030204" pitchFamily="18" charset="0"/>
                                  </a:rPr>
                                  <m:t>𝑣</m:t>
                                </m:r>
                              </m:e>
                              <m:sub>
                                <m:r>
                                  <a:rPr lang="en-US" altLang="zh-CN" sz="1400" i="1">
                                    <a:latin typeface="Cambria Math" panose="02040503050406030204" pitchFamily="18" charset="0"/>
                                  </a:rPr>
                                  <m:t>𝑖</m:t>
                                </m:r>
                                <m:r>
                                  <a:rPr lang="en-US" altLang="zh-CN" sz="1400" i="1">
                                    <a:latin typeface="Cambria Math" panose="02040503050406030204" pitchFamily="18" charset="0"/>
                                  </a:rPr>
                                  <m:t>,</m:t>
                                </m:r>
                                <m:r>
                                  <a:rPr lang="en-US" altLang="zh-CN" sz="1400" i="1">
                                    <a:latin typeface="Cambria Math" panose="02040503050406030204" pitchFamily="18" charset="0"/>
                                  </a:rPr>
                                  <m:t>𝑡</m:t>
                                </m:r>
                              </m:sub>
                              <m:sup>
                                <m:r>
                                  <a:rPr lang="en-US" altLang="zh-CN" sz="1400" i="1">
                                    <a:latin typeface="Cambria Math" panose="02040503050406030204" pitchFamily="18" charset="0"/>
                                  </a:rPr>
                                  <m:t>𝐿</m:t>
                                </m:r>
                              </m:sup>
                            </m:sSubSup>
                          </m:num>
                          <m:den>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𝑉</m:t>
                                </m:r>
                              </m:e>
                              <m:sub>
                                <m:r>
                                  <a:rPr lang="en-US" altLang="zh-CN" sz="1400" b="0" i="1" smtClean="0">
                                    <a:latin typeface="Cambria Math" panose="02040503050406030204" pitchFamily="18" charset="0"/>
                                  </a:rPr>
                                  <m:t>𝑚𝑎𝑥</m:t>
                                </m:r>
                              </m:sub>
                            </m:sSub>
                          </m:den>
                        </m:f>
                        <m:r>
                          <a:rPr lang="en-US" altLang="zh-CN" sz="1400" b="0" i="1" smtClean="0">
                            <a:latin typeface="Cambria Math" panose="02040503050406030204" pitchFamily="18" charset="0"/>
                          </a:rPr>
                          <m:t>, </m:t>
                        </m:r>
                        <m:f>
                          <m:fPr>
                            <m:ctrlPr>
                              <a:rPr lang="en-US" altLang="zh-CN" sz="1400" b="0" i="1" smtClean="0">
                                <a:latin typeface="Cambria Math" panose="02040503050406030204" pitchFamily="18" charset="0"/>
                              </a:rPr>
                            </m:ctrlPr>
                          </m:fPr>
                          <m:num>
                            <m:sSubSup>
                              <m:sSubSupPr>
                                <m:ctrlPr>
                                  <a:rPr lang="en-US" altLang="zh-CN" sz="1400" i="1">
                                    <a:latin typeface="Cambria Math" panose="02040503050406030204" pitchFamily="18" charset="0"/>
                                  </a:rPr>
                                </m:ctrlPr>
                              </m:sSubSupPr>
                              <m:e>
                                <m:r>
                                  <a:rPr lang="en-US" altLang="zh-CN" sz="1400" i="1">
                                    <a:latin typeface="Cambria Math" panose="02040503050406030204" pitchFamily="18" charset="0"/>
                                  </a:rPr>
                                  <m:t>h</m:t>
                                </m:r>
                              </m:e>
                              <m:sub>
                                <m:r>
                                  <a:rPr lang="en-US" altLang="zh-CN" sz="1400" i="1">
                                    <a:latin typeface="Cambria Math" panose="02040503050406030204" pitchFamily="18" charset="0"/>
                                  </a:rPr>
                                  <m:t>𝑖</m:t>
                                </m:r>
                                <m:r>
                                  <a:rPr lang="en-US" altLang="zh-CN" sz="1400" i="1">
                                    <a:latin typeface="Cambria Math" panose="02040503050406030204" pitchFamily="18" charset="0"/>
                                  </a:rPr>
                                  <m:t>,</m:t>
                                </m:r>
                                <m:r>
                                  <a:rPr lang="en-US" altLang="zh-CN" sz="1400" i="1">
                                    <a:latin typeface="Cambria Math" panose="02040503050406030204" pitchFamily="18" charset="0"/>
                                  </a:rPr>
                                  <m:t>𝑡</m:t>
                                </m:r>
                              </m:sub>
                              <m:sup>
                                <m:r>
                                  <a:rPr lang="en-US" altLang="zh-CN" sz="1400" b="0" i="1" smtClean="0">
                                    <a:latin typeface="Cambria Math" panose="02040503050406030204" pitchFamily="18" charset="0"/>
                                  </a:rPr>
                                  <m:t>𝐿</m:t>
                                </m:r>
                              </m:sup>
                            </m:sSubSup>
                          </m:num>
                          <m:den>
                            <m:sSub>
                              <m:sSubPr>
                                <m:ctrlPr>
                                  <a:rPr lang="en-US" altLang="zh-CN" sz="1400" i="1">
                                    <a:latin typeface="Cambria Math" panose="02040503050406030204" pitchFamily="18" charset="0"/>
                                  </a:rPr>
                                </m:ctrlPr>
                              </m:sSubPr>
                              <m:e>
                                <m:r>
                                  <a:rPr lang="en-US" altLang="zh-CN" sz="1400" b="0" i="1" smtClean="0">
                                    <a:latin typeface="Cambria Math" panose="02040503050406030204" pitchFamily="18" charset="0"/>
                                  </a:rPr>
                                  <m:t>h</m:t>
                                </m:r>
                              </m:e>
                              <m:sub>
                                <m:r>
                                  <a:rPr lang="en-US" altLang="zh-CN" sz="1400" i="1">
                                    <a:latin typeface="Cambria Math" panose="02040503050406030204" pitchFamily="18" charset="0"/>
                                  </a:rPr>
                                  <m:t>𝑚𝑎𝑥</m:t>
                                </m:r>
                              </m:sub>
                            </m:sSub>
                          </m:den>
                        </m:f>
                        <m:r>
                          <a:rPr lang="en-US" altLang="zh-CN" sz="1400" b="0" i="1" smtClean="0">
                            <a:latin typeface="Cambria Math" panose="02040503050406030204" pitchFamily="18" charset="0"/>
                          </a:rPr>
                          <m:t>,</m:t>
                        </m:r>
                        <m:r>
                          <a:rPr lang="en-US" altLang="zh-CN" sz="1400" i="1" smtClean="0">
                            <a:latin typeface="Cambria Math" panose="02040503050406030204" pitchFamily="18" charset="0"/>
                          </a:rPr>
                          <m:t> </m:t>
                        </m:r>
                        <m:f>
                          <m:fPr>
                            <m:ctrlPr>
                              <a:rPr lang="en-US" altLang="zh-CN" sz="1400" i="1" smtClean="0">
                                <a:latin typeface="Cambria Math" panose="02040503050406030204" pitchFamily="18" charset="0"/>
                              </a:rPr>
                            </m:ctrlPr>
                          </m:fPr>
                          <m:num>
                            <m:sSubSup>
                              <m:sSubSupPr>
                                <m:ctrlPr>
                                  <a:rPr lang="en-US" altLang="zh-CN" sz="1400" i="1">
                                    <a:latin typeface="Cambria Math" panose="02040503050406030204" pitchFamily="18" charset="0"/>
                                  </a:rPr>
                                </m:ctrlPr>
                              </m:sSubSupPr>
                              <m:e>
                                <m:r>
                                  <a:rPr lang="en-US" altLang="zh-CN" sz="1400" i="1">
                                    <a:latin typeface="Cambria Math" panose="02040503050406030204" pitchFamily="18" charset="0"/>
                                  </a:rPr>
                                  <m:t>𝑣</m:t>
                                </m:r>
                              </m:e>
                              <m:sub>
                                <m:r>
                                  <a:rPr lang="en-US" altLang="zh-CN" sz="1400" i="1">
                                    <a:latin typeface="Cambria Math" panose="02040503050406030204" pitchFamily="18" charset="0"/>
                                  </a:rPr>
                                  <m:t>𝑖</m:t>
                                </m:r>
                                <m:r>
                                  <a:rPr lang="en-US" altLang="zh-CN" sz="1400" i="1">
                                    <a:latin typeface="Cambria Math" panose="02040503050406030204" pitchFamily="18" charset="0"/>
                                  </a:rPr>
                                  <m:t>,</m:t>
                                </m:r>
                                <m:r>
                                  <a:rPr lang="en-US" altLang="zh-CN" sz="1400" i="1">
                                    <a:latin typeface="Cambria Math" panose="02040503050406030204" pitchFamily="18" charset="0"/>
                                  </a:rPr>
                                  <m:t>𝑡</m:t>
                                </m:r>
                              </m:sub>
                              <m:sup>
                                <m:r>
                                  <a:rPr lang="en-US" altLang="zh-CN" sz="1400" i="1">
                                    <a:latin typeface="Cambria Math" panose="02040503050406030204" pitchFamily="18" charset="0"/>
                                  </a:rPr>
                                  <m:t>𝐹</m:t>
                                </m:r>
                              </m:sup>
                            </m:sSubSup>
                          </m:num>
                          <m:den>
                            <m:sSub>
                              <m:sSubPr>
                                <m:ctrlPr>
                                  <a:rPr lang="en-US" altLang="zh-CN" sz="1400" i="1">
                                    <a:latin typeface="Cambria Math" panose="02040503050406030204" pitchFamily="18" charset="0"/>
                                  </a:rPr>
                                </m:ctrlPr>
                              </m:sSubPr>
                              <m:e>
                                <m:r>
                                  <a:rPr lang="en-US" altLang="zh-CN" sz="1400" i="1">
                                    <a:latin typeface="Cambria Math" panose="02040503050406030204" pitchFamily="18" charset="0"/>
                                  </a:rPr>
                                  <m:t>𝑉</m:t>
                                </m:r>
                              </m:e>
                              <m:sub>
                                <m:r>
                                  <a:rPr lang="en-US" altLang="zh-CN" sz="1400" i="1">
                                    <a:latin typeface="Cambria Math" panose="02040503050406030204" pitchFamily="18" charset="0"/>
                                  </a:rPr>
                                  <m:t>𝑚𝑎𝑥</m:t>
                                </m:r>
                              </m:sub>
                            </m:sSub>
                          </m:den>
                        </m:f>
                        <m:r>
                          <a:rPr lang="en-US" altLang="zh-CN" sz="1400" i="1">
                            <a:latin typeface="Cambria Math" panose="02040503050406030204" pitchFamily="18" charset="0"/>
                          </a:rPr>
                          <m:t>,</m:t>
                        </m:r>
                        <m:r>
                          <a:rPr lang="en-US" altLang="zh-CN" sz="1400" i="1" smtClean="0">
                            <a:latin typeface="Cambria Math" panose="02040503050406030204" pitchFamily="18" charset="0"/>
                          </a:rPr>
                          <m:t> </m:t>
                        </m:r>
                        <m:f>
                          <m:fPr>
                            <m:ctrlPr>
                              <a:rPr lang="en-US" altLang="zh-CN" sz="1400" i="1" smtClean="0">
                                <a:latin typeface="Cambria Math" panose="02040503050406030204" pitchFamily="18" charset="0"/>
                              </a:rPr>
                            </m:ctrlPr>
                          </m:fPr>
                          <m:num>
                            <m:sSubSup>
                              <m:sSubSupPr>
                                <m:ctrlPr>
                                  <a:rPr lang="en-US" altLang="zh-CN" sz="1400" i="1">
                                    <a:latin typeface="Cambria Math" panose="02040503050406030204" pitchFamily="18" charset="0"/>
                                  </a:rPr>
                                </m:ctrlPr>
                              </m:sSubSupPr>
                              <m:e>
                                <m:r>
                                  <a:rPr lang="en-US" altLang="zh-CN" sz="1400" i="1">
                                    <a:latin typeface="Cambria Math" panose="02040503050406030204" pitchFamily="18" charset="0"/>
                                  </a:rPr>
                                  <m:t>h</m:t>
                                </m:r>
                              </m:e>
                              <m:sub>
                                <m:r>
                                  <a:rPr lang="en-US" altLang="zh-CN" sz="1400" i="1">
                                    <a:latin typeface="Cambria Math" panose="02040503050406030204" pitchFamily="18" charset="0"/>
                                  </a:rPr>
                                  <m:t>𝑖</m:t>
                                </m:r>
                                <m:r>
                                  <a:rPr lang="en-US" altLang="zh-CN" sz="1400" i="1">
                                    <a:latin typeface="Cambria Math" panose="02040503050406030204" pitchFamily="18" charset="0"/>
                                  </a:rPr>
                                  <m:t>,</m:t>
                                </m:r>
                                <m:r>
                                  <a:rPr lang="en-US" altLang="zh-CN" sz="1400" i="1">
                                    <a:latin typeface="Cambria Math" panose="02040503050406030204" pitchFamily="18" charset="0"/>
                                  </a:rPr>
                                  <m:t>𝑡</m:t>
                                </m:r>
                              </m:sub>
                              <m:sup>
                                <m:r>
                                  <a:rPr lang="en-US" altLang="zh-CN" sz="1400" i="1">
                                    <a:latin typeface="Cambria Math" panose="02040503050406030204" pitchFamily="18" charset="0"/>
                                  </a:rPr>
                                  <m:t>𝐹</m:t>
                                </m:r>
                              </m:sup>
                            </m:sSubSup>
                          </m:num>
                          <m:den>
                            <m:sSub>
                              <m:sSubPr>
                                <m:ctrlPr>
                                  <a:rPr lang="en-US" altLang="zh-CN" sz="1400" i="1">
                                    <a:latin typeface="Cambria Math" panose="02040503050406030204" pitchFamily="18" charset="0"/>
                                  </a:rPr>
                                </m:ctrlPr>
                              </m:sSubPr>
                              <m:e>
                                <m:r>
                                  <a:rPr lang="en-US" altLang="zh-CN" sz="1400" i="1">
                                    <a:latin typeface="Cambria Math" panose="02040503050406030204" pitchFamily="18" charset="0"/>
                                  </a:rPr>
                                  <m:t>h</m:t>
                                </m:r>
                              </m:e>
                              <m:sub>
                                <m:r>
                                  <a:rPr lang="en-US" altLang="zh-CN" sz="1400" i="1">
                                    <a:latin typeface="Cambria Math" panose="02040503050406030204" pitchFamily="18" charset="0"/>
                                  </a:rPr>
                                  <m:t>𝑚𝑎𝑥</m:t>
                                </m:r>
                              </m:sub>
                            </m:sSub>
                          </m:den>
                        </m:f>
                      </m:e>
                    </m:d>
                  </m:oMath>
                </a14:m>
                <a:endParaRPr lang="en-US" altLang="zh-CN" sz="1400" dirty="0"/>
              </a:p>
              <a:p>
                <a:pPr marL="285750" indent="-285750">
                  <a:lnSpc>
                    <a:spcPct val="150000"/>
                  </a:lnSpc>
                  <a:buFont typeface="Arial" panose="020B0604020202020204" pitchFamily="34" charset="0"/>
                  <a:buChar char="•"/>
                </a:pPr>
                <a:r>
                  <a:rPr lang="en-US" altLang="zh-CN" sz="1400" dirty="0"/>
                  <a:t>global state </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𝑆</m:t>
                        </m:r>
                      </m:e>
                      <m:sub>
                        <m:r>
                          <a:rPr lang="en-US" altLang="zh-CN" sz="1400" b="0" i="1" smtClean="0">
                            <a:latin typeface="Cambria Math" panose="02040503050406030204" pitchFamily="18" charset="0"/>
                          </a:rPr>
                          <m:t>𝑡</m:t>
                        </m:r>
                      </m:sub>
                    </m:sSub>
                  </m:oMath>
                </a14:m>
                <a:r>
                  <a:rPr lang="en-US" altLang="zh-CN" sz="1400" dirty="0"/>
                  <a:t>=</a:t>
                </a:r>
                <a14:m>
                  <m:oMath xmlns:m="http://schemas.openxmlformats.org/officeDocument/2006/math">
                    <m:d>
                      <m:dPr>
                        <m:begChr m:val="["/>
                        <m:endChr m:val="]"/>
                        <m:ctrlPr>
                          <a:rPr lang="en-US" altLang="zh-CN" sz="1400" i="1" dirty="0" smtClean="0">
                            <a:latin typeface="Cambria Math" panose="02040503050406030204" pitchFamily="18" charset="0"/>
                          </a:rPr>
                        </m:ctrlPr>
                      </m:dPr>
                      <m:e>
                        <m:sSub>
                          <m:sSubPr>
                            <m:ctrlPr>
                              <a:rPr lang="en-US" altLang="zh-CN" sz="1400" i="1" dirty="0" smtClean="0">
                                <a:latin typeface="Cambria Math" panose="02040503050406030204" pitchFamily="18" charset="0"/>
                              </a:rPr>
                            </m:ctrlPr>
                          </m:sSubPr>
                          <m:e>
                            <m:r>
                              <a:rPr lang="en-US" altLang="zh-CN" sz="1400" b="0" i="1" dirty="0" smtClean="0">
                                <a:latin typeface="Cambria Math" panose="02040503050406030204" pitchFamily="18" charset="0"/>
                              </a:rPr>
                              <m:t>𝑆</m:t>
                            </m:r>
                          </m:e>
                          <m:sub>
                            <m:r>
                              <a:rPr lang="en-US" altLang="zh-CN" sz="1400" b="0" i="1" dirty="0" smtClean="0">
                                <a:latin typeface="Cambria Math" panose="02040503050406030204" pitchFamily="18" charset="0"/>
                              </a:rPr>
                              <m:t>1</m:t>
                            </m:r>
                          </m:sub>
                        </m:sSub>
                        <m:r>
                          <a:rPr lang="en-US" altLang="zh-CN" sz="1400" b="0" i="1" dirty="0" smtClean="0">
                            <a:latin typeface="Cambria Math" panose="02040503050406030204" pitchFamily="18" charset="0"/>
                          </a:rPr>
                          <m:t>,</m:t>
                        </m:r>
                        <m:sSub>
                          <m:sSubPr>
                            <m:ctrlPr>
                              <a:rPr lang="en-US" altLang="zh-CN" sz="1400" i="1" dirty="0">
                                <a:latin typeface="Cambria Math" panose="02040503050406030204" pitchFamily="18" charset="0"/>
                              </a:rPr>
                            </m:ctrlPr>
                          </m:sSubPr>
                          <m:e>
                            <m:r>
                              <a:rPr lang="en-US" altLang="zh-CN" sz="1400" i="1" dirty="0">
                                <a:latin typeface="Cambria Math" panose="02040503050406030204" pitchFamily="18" charset="0"/>
                              </a:rPr>
                              <m:t>𝑆</m:t>
                            </m:r>
                          </m:e>
                          <m:sub>
                            <m:r>
                              <a:rPr lang="en-US" altLang="zh-CN" sz="1400" b="0" i="1" dirty="0" smtClean="0">
                                <a:latin typeface="Cambria Math" panose="02040503050406030204" pitchFamily="18" charset="0"/>
                              </a:rPr>
                              <m:t>2</m:t>
                            </m:r>
                          </m:sub>
                        </m:sSub>
                        <m:r>
                          <a:rPr lang="en-US" altLang="zh-CN" sz="1400" i="1" dirty="0">
                            <a:latin typeface="Cambria Math" panose="02040503050406030204" pitchFamily="18" charset="0"/>
                          </a:rPr>
                          <m:t>,</m:t>
                        </m:r>
                        <m:r>
                          <a:rPr lang="en-US" altLang="zh-CN" sz="1400" b="0" i="1" dirty="0" smtClean="0">
                            <a:latin typeface="Cambria Math" panose="02040503050406030204" pitchFamily="18" charset="0"/>
                          </a:rPr>
                          <m:t>…</m:t>
                        </m:r>
                        <m:sSub>
                          <m:sSubPr>
                            <m:ctrlPr>
                              <a:rPr lang="en-US" altLang="zh-CN" sz="1400" i="1" dirty="0">
                                <a:latin typeface="Cambria Math" panose="02040503050406030204" pitchFamily="18" charset="0"/>
                              </a:rPr>
                            </m:ctrlPr>
                          </m:sSubPr>
                          <m:e>
                            <m:r>
                              <a:rPr lang="en-US" altLang="zh-CN" sz="1400" i="1" dirty="0">
                                <a:latin typeface="Cambria Math" panose="02040503050406030204" pitchFamily="18" charset="0"/>
                              </a:rPr>
                              <m:t>𝑆</m:t>
                            </m:r>
                          </m:e>
                          <m:sub>
                            <m:sSub>
                              <m:sSubPr>
                                <m:ctrlPr>
                                  <a:rPr lang="en-US" altLang="zh-CN" sz="1400" i="1" dirty="0" smtClean="0">
                                    <a:latin typeface="Cambria Math" panose="02040503050406030204" pitchFamily="18" charset="0"/>
                                  </a:rPr>
                                </m:ctrlPr>
                              </m:sSubPr>
                              <m:e>
                                <m:r>
                                  <a:rPr lang="en-US" altLang="zh-CN" sz="1400" b="0" i="1" dirty="0" smtClean="0">
                                    <a:latin typeface="Cambria Math" panose="02040503050406030204" pitchFamily="18" charset="0"/>
                                  </a:rPr>
                                  <m:t>𝑁</m:t>
                                </m:r>
                              </m:e>
                              <m:sub>
                                <m:r>
                                  <a:rPr lang="en-US" altLang="zh-CN" sz="1400" b="0" i="1" dirty="0" smtClean="0">
                                    <a:latin typeface="Cambria Math" panose="02040503050406030204" pitchFamily="18" charset="0"/>
                                  </a:rPr>
                                  <m:t>𝐴𝑉</m:t>
                                </m:r>
                              </m:sub>
                            </m:sSub>
                          </m:sub>
                        </m:sSub>
                      </m:e>
                    </m:d>
                  </m:oMath>
                </a14:m>
                <a:endParaRPr lang="en-US" altLang="zh-CN" dirty="0"/>
              </a:p>
              <a:p>
                <a:pPr marL="285750" indent="-285750">
                  <a:lnSpc>
                    <a:spcPct val="150000"/>
                  </a:lnSpc>
                  <a:buFont typeface="Arial" panose="020B0604020202020204" pitchFamily="34" charset="0"/>
                  <a:buChar char="•"/>
                </a:pPr>
                <a:endParaRPr lang="en-US" altLang="zh-CN" dirty="0"/>
              </a:p>
              <a:p>
                <a:pPr>
                  <a:lnSpc>
                    <a:spcPct val="150000"/>
                  </a:lnSpc>
                </a:pPr>
                <a:r>
                  <a:rPr lang="en-US" altLang="zh-CN" sz="1600" b="1" dirty="0">
                    <a:solidFill>
                      <a:srgbClr val="6B2D0B"/>
                    </a:solidFill>
                  </a:rPr>
                  <a:t>Action</a:t>
                </a:r>
                <a:r>
                  <a:rPr lang="zh-CN" altLang="en-US" dirty="0"/>
                  <a:t>：</a:t>
                </a:r>
                <a:r>
                  <a:rPr lang="en-US" altLang="zh-CN" b="0" i="0" dirty="0">
                    <a:solidFill>
                      <a:srgbClr val="000000"/>
                    </a:solidFill>
                    <a:effectLst/>
                    <a:latin typeface="PingFang SC"/>
                  </a:rPr>
                  <a:t>accelerations</a:t>
                </a:r>
                <a:r>
                  <a:rPr lang="en-US" altLang="zh-CN" dirty="0"/>
                  <a:t> and </a:t>
                </a:r>
                <a:r>
                  <a:rPr lang="en-US" altLang="zh-CN" b="0" i="0" dirty="0">
                    <a:solidFill>
                      <a:srgbClr val="000000"/>
                    </a:solidFill>
                    <a:effectLst/>
                    <a:latin typeface="PingFang SC"/>
                  </a:rPr>
                  <a:t>decelerations</a:t>
                </a:r>
                <a:r>
                  <a:rPr lang="zh-CN" altLang="en-US" b="0" i="0" dirty="0">
                    <a:solidFill>
                      <a:srgbClr val="000000"/>
                    </a:solidFill>
                    <a:effectLst/>
                    <a:latin typeface="PingFang SC"/>
                  </a:rPr>
                  <a:t>（连续）</a:t>
                </a:r>
                <a:endParaRPr lang="en-US" altLang="zh-CN" dirty="0"/>
              </a:p>
              <a:p>
                <a:pPr>
                  <a:lnSpc>
                    <a:spcPct val="150000"/>
                  </a:lnSpc>
                </a:pPr>
                <a:endParaRPr lang="en-US" altLang="zh-CN" dirty="0"/>
              </a:p>
              <a:p>
                <a:pPr>
                  <a:lnSpc>
                    <a:spcPct val="150000"/>
                  </a:lnSpc>
                </a:pPr>
                <a:r>
                  <a:rPr lang="en-US" altLang="zh-CN" sz="1600" b="1" dirty="0">
                    <a:solidFill>
                      <a:srgbClr val="6B2D0B"/>
                    </a:solidFill>
                  </a:rPr>
                  <a:t>Reward</a:t>
                </a:r>
              </a:p>
              <a:p>
                <a:pPr>
                  <a:lnSpc>
                    <a:spcPct val="150000"/>
                  </a:lnSpc>
                </a:pPr>
                <a:r>
                  <a:rPr lang="en-US" altLang="zh-CN" sz="1400" b="1" dirty="0"/>
                  <a:t>Original Flow Reward</a:t>
                </a:r>
                <a:r>
                  <a:rPr lang="en-US" altLang="zh-CN" sz="1400" b="1" baseline="30000" dirty="0"/>
                  <a:t>[2]</a:t>
                </a:r>
              </a:p>
              <a:p>
                <a:pPr marL="285750" indent="-285750">
                  <a:lnSpc>
                    <a:spcPct val="150000"/>
                  </a:lnSpc>
                  <a:buFont typeface="Arial" panose="020B0604020202020204" pitchFamily="34" charset="0"/>
                  <a:buChar char="•"/>
                </a:pPr>
                <a14:m>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𝑟</m:t>
                        </m:r>
                      </m:e>
                      <m:sub>
                        <m:r>
                          <a:rPr lang="en-US" altLang="zh-CN" sz="1400" b="0" i="1" smtClean="0">
                            <a:latin typeface="Cambria Math" panose="02040503050406030204" pitchFamily="18" charset="0"/>
                          </a:rPr>
                          <m:t>𝑡</m:t>
                        </m:r>
                      </m:sub>
                    </m:sSub>
                    <m:r>
                      <a:rPr lang="en-US" altLang="zh-CN" sz="1400" b="0" i="1" smtClean="0">
                        <a:latin typeface="Cambria Math" panose="02040503050406030204" pitchFamily="18" charset="0"/>
                      </a:rPr>
                      <m:t>=</m:t>
                    </m:r>
                    <m:f>
                      <m:fPr>
                        <m:type m:val="skw"/>
                        <m:ctrlPr>
                          <a:rPr lang="en-US" altLang="zh-CN" sz="1400" b="0" i="1" smtClean="0">
                            <a:latin typeface="Cambria Math" panose="02040503050406030204" pitchFamily="18" charset="0"/>
                          </a:rPr>
                        </m:ctrlPr>
                      </m:fPr>
                      <m:num>
                        <m:r>
                          <a:rPr lang="en-US" altLang="zh-CN" sz="1400" i="1">
                            <a:latin typeface="Cambria Math" panose="02040503050406030204" pitchFamily="18" charset="0"/>
                          </a:rPr>
                          <m:t>𝑚𝑎𝑥</m:t>
                        </m:r>
                        <m:d>
                          <m:dPr>
                            <m:ctrlPr>
                              <a:rPr lang="en-US" altLang="zh-CN" sz="1400" i="1">
                                <a:latin typeface="Cambria Math" panose="02040503050406030204" pitchFamily="18" charset="0"/>
                              </a:rPr>
                            </m:ctrlPr>
                          </m:dPr>
                          <m:e>
                            <m:sSub>
                              <m:sSubPr>
                                <m:ctrlPr>
                                  <a:rPr lang="en-US" altLang="zh-CN" sz="1400" i="1">
                                    <a:latin typeface="Cambria Math" panose="02040503050406030204" pitchFamily="18" charset="0"/>
                                  </a:rPr>
                                </m:ctrlPr>
                              </m:sSubPr>
                              <m:e>
                                <m:d>
                                  <m:dPr>
                                    <m:begChr m:val="‖"/>
                                    <m:endChr m:val="‖"/>
                                    <m:ctrlPr>
                                      <a:rPr lang="en-US" altLang="zh-CN" sz="1400" i="1">
                                        <a:latin typeface="Cambria Math" panose="02040503050406030204" pitchFamily="18" charset="0"/>
                                      </a:rPr>
                                    </m:ctrlPr>
                                  </m:dPr>
                                  <m:e>
                                    <m:sSub>
                                      <m:sSubPr>
                                        <m:ctrlPr>
                                          <a:rPr lang="en-US" altLang="zh-CN" sz="1400" i="1">
                                            <a:latin typeface="Cambria Math" panose="02040503050406030204" pitchFamily="18" charset="0"/>
                                          </a:rPr>
                                        </m:ctrlPr>
                                      </m:sSubPr>
                                      <m:e>
                                        <m:r>
                                          <a:rPr lang="en-US" altLang="zh-CN" sz="1400" i="1">
                                            <a:latin typeface="Cambria Math" panose="02040503050406030204" pitchFamily="18" charset="0"/>
                                          </a:rPr>
                                          <m:t>𝑉</m:t>
                                        </m:r>
                                      </m:e>
                                      <m:sub>
                                        <m:r>
                                          <a:rPr lang="en-US" altLang="zh-CN" sz="1400" i="1">
                                            <a:latin typeface="Cambria Math" panose="02040503050406030204" pitchFamily="18" charset="0"/>
                                          </a:rPr>
                                          <m:t>𝑑</m:t>
                                        </m:r>
                                      </m:sub>
                                    </m:sSub>
                                    <m:sSup>
                                      <m:sSupPr>
                                        <m:ctrlPr>
                                          <a:rPr lang="en-US" altLang="zh-CN" sz="1400" i="1">
                                            <a:latin typeface="Cambria Math" panose="02040503050406030204" pitchFamily="18" charset="0"/>
                                          </a:rPr>
                                        </m:ctrlPr>
                                      </m:sSupPr>
                                      <m:e>
                                        <m:r>
                                          <a:rPr lang="en-US" altLang="zh-CN" sz="1400" i="1">
                                            <a:latin typeface="Cambria Math" panose="02040503050406030204" pitchFamily="18" charset="0"/>
                                          </a:rPr>
                                          <m:t>1</m:t>
                                        </m:r>
                                      </m:e>
                                      <m:sup>
                                        <m:r>
                                          <a:rPr lang="en-US" altLang="zh-CN" sz="1400" i="1">
                                            <a:latin typeface="Cambria Math" panose="02040503050406030204" pitchFamily="18" charset="0"/>
                                          </a:rPr>
                                          <m:t>𝑛</m:t>
                                        </m:r>
                                      </m:sup>
                                    </m:sSup>
                                  </m:e>
                                </m:d>
                              </m:e>
                              <m:sub>
                                <m:r>
                                  <a:rPr lang="en-US" altLang="zh-CN" sz="1400" i="1">
                                    <a:latin typeface="Cambria Math" panose="02040503050406030204" pitchFamily="18" charset="0"/>
                                  </a:rPr>
                                  <m:t>2</m:t>
                                </m:r>
                              </m:sub>
                            </m:sSub>
                            <m:r>
                              <a:rPr lang="en-US" altLang="zh-CN" sz="1400" i="1">
                                <a:latin typeface="Cambria Math" panose="02040503050406030204" pitchFamily="18" charset="0"/>
                              </a:rPr>
                              <m:t>−</m:t>
                            </m:r>
                            <m:sSub>
                              <m:sSubPr>
                                <m:ctrlPr>
                                  <a:rPr lang="en-US" altLang="zh-CN" sz="1400" i="1">
                                    <a:latin typeface="Cambria Math" panose="02040503050406030204" pitchFamily="18" charset="0"/>
                                  </a:rPr>
                                </m:ctrlPr>
                              </m:sSubPr>
                              <m:e>
                                <m:d>
                                  <m:dPr>
                                    <m:begChr m:val="‖"/>
                                    <m:endChr m:val="‖"/>
                                    <m:ctrlPr>
                                      <a:rPr lang="en-US" altLang="zh-CN" sz="1400" i="1">
                                        <a:latin typeface="Cambria Math" panose="02040503050406030204" pitchFamily="18" charset="0"/>
                                      </a:rPr>
                                    </m:ctrlPr>
                                  </m:dPr>
                                  <m:e>
                                    <m:sSub>
                                      <m:sSubPr>
                                        <m:ctrlPr>
                                          <a:rPr lang="en-US" altLang="zh-CN" sz="1400" i="1">
                                            <a:latin typeface="Cambria Math" panose="02040503050406030204" pitchFamily="18" charset="0"/>
                                          </a:rPr>
                                        </m:ctrlPr>
                                      </m:sSubPr>
                                      <m:e>
                                        <m:r>
                                          <a:rPr lang="en-US" altLang="zh-CN" sz="1400" i="1">
                                            <a:latin typeface="Cambria Math" panose="02040503050406030204" pitchFamily="18" charset="0"/>
                                          </a:rPr>
                                          <m:t>𝑉</m:t>
                                        </m:r>
                                      </m:e>
                                      <m:sub>
                                        <m:r>
                                          <a:rPr lang="en-US" altLang="zh-CN" sz="1400" i="1">
                                            <a:latin typeface="Cambria Math" panose="02040503050406030204" pitchFamily="18" charset="0"/>
                                          </a:rPr>
                                          <m:t>𝑑</m:t>
                                        </m:r>
                                      </m:sub>
                                    </m:sSub>
                                    <m:r>
                                      <a:rPr lang="en-US" altLang="zh-CN" sz="1400" i="1">
                                        <a:latin typeface="Cambria Math" panose="02040503050406030204" pitchFamily="18" charset="0"/>
                                      </a:rPr>
                                      <m:t>−</m:t>
                                    </m:r>
                                    <m:r>
                                      <a:rPr lang="en-US" altLang="zh-CN" sz="1400" i="1">
                                        <a:latin typeface="Cambria Math" panose="02040503050406030204" pitchFamily="18" charset="0"/>
                                      </a:rPr>
                                      <m:t>𝑣</m:t>
                                    </m:r>
                                  </m:e>
                                </m:d>
                              </m:e>
                              <m:sub>
                                <m:r>
                                  <a:rPr lang="en-US" altLang="zh-CN" sz="1400" i="1">
                                    <a:latin typeface="Cambria Math" panose="02040503050406030204" pitchFamily="18" charset="0"/>
                                  </a:rPr>
                                  <m:t>2</m:t>
                                </m:r>
                              </m:sub>
                            </m:sSub>
                            <m:r>
                              <a:rPr lang="en-US" altLang="zh-CN" sz="1400" i="1">
                                <a:latin typeface="Cambria Math" panose="02040503050406030204" pitchFamily="18" charset="0"/>
                              </a:rPr>
                              <m:t>,0</m:t>
                            </m:r>
                          </m:e>
                        </m:d>
                      </m:num>
                      <m:den>
                        <m:sSub>
                          <m:sSubPr>
                            <m:ctrlPr>
                              <a:rPr lang="en-US" altLang="zh-CN" sz="1400" i="1">
                                <a:latin typeface="Cambria Math" panose="02040503050406030204" pitchFamily="18" charset="0"/>
                              </a:rPr>
                            </m:ctrlPr>
                          </m:sSubPr>
                          <m:e>
                            <m:d>
                              <m:dPr>
                                <m:begChr m:val="‖"/>
                                <m:endChr m:val="‖"/>
                                <m:ctrlPr>
                                  <a:rPr lang="en-US" altLang="zh-CN" sz="1400" i="1">
                                    <a:latin typeface="Cambria Math" panose="02040503050406030204" pitchFamily="18" charset="0"/>
                                  </a:rPr>
                                </m:ctrlPr>
                              </m:dPr>
                              <m:e>
                                <m:sSub>
                                  <m:sSubPr>
                                    <m:ctrlPr>
                                      <a:rPr lang="en-US" altLang="zh-CN" sz="1400" i="1">
                                        <a:latin typeface="Cambria Math" panose="02040503050406030204" pitchFamily="18" charset="0"/>
                                      </a:rPr>
                                    </m:ctrlPr>
                                  </m:sSubPr>
                                  <m:e>
                                    <m:r>
                                      <a:rPr lang="en-US" altLang="zh-CN" sz="1400" i="1">
                                        <a:latin typeface="Cambria Math" panose="02040503050406030204" pitchFamily="18" charset="0"/>
                                      </a:rPr>
                                      <m:t>𝑉</m:t>
                                    </m:r>
                                  </m:e>
                                  <m:sub>
                                    <m:r>
                                      <a:rPr lang="en-US" altLang="zh-CN" sz="1400" i="1">
                                        <a:latin typeface="Cambria Math" panose="02040503050406030204" pitchFamily="18" charset="0"/>
                                      </a:rPr>
                                      <m:t>𝑑</m:t>
                                    </m:r>
                                  </m:sub>
                                </m:sSub>
                                <m:sSup>
                                  <m:sSupPr>
                                    <m:ctrlPr>
                                      <a:rPr lang="en-US" altLang="zh-CN" sz="1400" i="1">
                                        <a:latin typeface="Cambria Math" panose="02040503050406030204" pitchFamily="18" charset="0"/>
                                      </a:rPr>
                                    </m:ctrlPr>
                                  </m:sSupPr>
                                  <m:e>
                                    <m:r>
                                      <a:rPr lang="en-US" altLang="zh-CN" sz="1400" i="1">
                                        <a:latin typeface="Cambria Math" panose="02040503050406030204" pitchFamily="18" charset="0"/>
                                      </a:rPr>
                                      <m:t>1</m:t>
                                    </m:r>
                                  </m:e>
                                  <m:sup>
                                    <m:r>
                                      <a:rPr lang="en-US" altLang="zh-CN" sz="1400" i="1">
                                        <a:latin typeface="Cambria Math" panose="02040503050406030204" pitchFamily="18" charset="0"/>
                                      </a:rPr>
                                      <m:t>𝑛</m:t>
                                    </m:r>
                                  </m:sup>
                                </m:sSup>
                              </m:e>
                            </m:d>
                          </m:e>
                          <m:sub>
                            <m:r>
                              <a:rPr lang="en-US" altLang="zh-CN" sz="1400" i="1">
                                <a:latin typeface="Cambria Math" panose="02040503050406030204" pitchFamily="18" charset="0"/>
                              </a:rPr>
                              <m:t>2</m:t>
                            </m:r>
                          </m:sub>
                        </m:sSub>
                      </m:den>
                    </m:f>
                    <m:r>
                      <a:rPr lang="en-US" altLang="zh-CN" sz="1400" b="0" i="1" smtClean="0">
                        <a:latin typeface="Cambria Math" panose="02040503050406030204" pitchFamily="18" charset="0"/>
                      </a:rPr>
                      <m:t>−</m:t>
                    </m:r>
                    <m:r>
                      <a:rPr lang="zh-CN" altLang="en-US" sz="1400" b="0" i="1" smtClean="0">
                        <a:latin typeface="Cambria Math" panose="02040503050406030204" pitchFamily="18" charset="0"/>
                      </a:rPr>
                      <m:t>𝛼</m:t>
                    </m:r>
                    <m:nary>
                      <m:naryPr>
                        <m:chr m:val="∑"/>
                        <m:supHide m:val="on"/>
                        <m:ctrlPr>
                          <a:rPr lang="zh-CN" altLang="en-US" sz="1400" b="0" i="1" smtClean="0">
                            <a:latin typeface="Cambria Math" panose="02040503050406030204" pitchFamily="18" charset="0"/>
                          </a:rPr>
                        </m:ctrlPr>
                      </m:naryPr>
                      <m:sub>
                        <m:r>
                          <m:rPr>
                            <m:brk m:alnAt="7"/>
                          </m:rPr>
                          <a:rPr lang="en-US" altLang="zh-CN" sz="1400" b="0" i="1" smtClean="0">
                            <a:latin typeface="Cambria Math" panose="02040503050406030204" pitchFamily="18" charset="0"/>
                          </a:rPr>
                          <m:t>𝑖</m:t>
                        </m:r>
                        <m:r>
                          <a:rPr lang="en-US" altLang="zh-CN" sz="1400" b="0" i="1" smtClean="0">
                            <a:latin typeface="Cambria Math" panose="02040503050406030204" pitchFamily="18" charset="0"/>
                            <a:ea typeface="Cambria Math" panose="02040503050406030204" pitchFamily="18" charset="0"/>
                          </a:rPr>
                          <m:t>∈</m:t>
                        </m:r>
                        <m:r>
                          <a:rPr lang="en-US" altLang="zh-CN" sz="1400" b="0" i="1" smtClean="0">
                            <a:latin typeface="Cambria Math" panose="02040503050406030204" pitchFamily="18" charset="0"/>
                            <a:ea typeface="Cambria Math" panose="02040503050406030204" pitchFamily="18" charset="0"/>
                          </a:rPr>
                          <m:t>𝐴𝑉</m:t>
                        </m:r>
                      </m:sub>
                      <m:sup/>
                      <m:e>
                        <m:r>
                          <a:rPr lang="en-US" altLang="zh-CN" sz="1400" b="0" i="1" smtClean="0">
                            <a:latin typeface="Cambria Math" panose="02040503050406030204" pitchFamily="18" charset="0"/>
                          </a:rPr>
                          <m:t>𝑚𝑎𝑥</m:t>
                        </m:r>
                        <m:d>
                          <m:dPr>
                            <m:ctrlPr>
                              <a:rPr lang="en-US" altLang="zh-CN" sz="1400" b="0" i="1" smtClean="0">
                                <a:latin typeface="Cambria Math" panose="02040503050406030204" pitchFamily="18" charset="0"/>
                              </a:rPr>
                            </m:ctrlPr>
                          </m:dPr>
                          <m:e>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h</m:t>
                                </m:r>
                              </m:e>
                              <m:sub>
                                <m:r>
                                  <a:rPr lang="en-US" altLang="zh-CN" sz="1400" b="0" i="1" smtClean="0">
                                    <a:latin typeface="Cambria Math" panose="02040503050406030204" pitchFamily="18" charset="0"/>
                                  </a:rPr>
                                  <m:t>𝑚𝑎𝑥</m:t>
                                </m:r>
                              </m:sub>
                            </m:sSub>
                            <m:r>
                              <a:rPr lang="en-US" altLang="zh-CN" sz="1400" b="0" i="1" smtClean="0">
                                <a:latin typeface="Cambria Math" panose="02040503050406030204" pitchFamily="18" charset="0"/>
                              </a:rPr>
                              <m:t>−</m:t>
                            </m:r>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h</m:t>
                                </m:r>
                              </m:e>
                              <m:sub>
                                <m:r>
                                  <a:rPr lang="en-US" altLang="zh-CN" sz="1400" b="0" i="1" smtClean="0">
                                    <a:latin typeface="Cambria Math" panose="02040503050406030204" pitchFamily="18" charset="0"/>
                                  </a:rPr>
                                  <m:t>𝑖</m:t>
                                </m:r>
                              </m:sub>
                            </m:sSub>
                            <m:r>
                              <a:rPr lang="en-US" altLang="zh-CN" sz="1400" b="0" i="1" smtClean="0">
                                <a:latin typeface="Cambria Math" panose="02040503050406030204" pitchFamily="18" charset="0"/>
                              </a:rPr>
                              <m:t>,0</m:t>
                            </m:r>
                          </m:e>
                        </m:d>
                      </m:e>
                    </m:nary>
                    <m:r>
                      <a:rPr lang="en-US" altLang="zh-CN" sz="1400" b="0" i="1" smtClean="0">
                        <a:latin typeface="Cambria Math" panose="02040503050406030204" pitchFamily="18" charset="0"/>
                      </a:rPr>
                      <m:t>⁡</m:t>
                    </m:r>
                  </m:oMath>
                </a14:m>
                <a:endParaRPr lang="en-US" altLang="zh-CN" sz="1400" dirty="0"/>
              </a:p>
              <a:p>
                <a:pPr>
                  <a:lnSpc>
                    <a:spcPct val="150000"/>
                  </a:lnSpc>
                </a:pPr>
                <a:r>
                  <a:rPr lang="en-US" altLang="zh-CN" sz="1400" b="1" dirty="0"/>
                  <a:t>Average Speed Reward</a:t>
                </a:r>
              </a:p>
              <a:p>
                <a:pPr marL="285750" indent="-285750">
                  <a:lnSpc>
                    <a:spcPct val="150000"/>
                  </a:lnSpc>
                  <a:buFont typeface="Arial" panose="020B0604020202020204" pitchFamily="34" charset="0"/>
                  <a:buChar char="•"/>
                </a:pPr>
                <a14:m>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𝑟</m:t>
                        </m:r>
                      </m:e>
                      <m:sub>
                        <m:r>
                          <a:rPr lang="en-US" altLang="zh-CN" sz="1400" b="0" i="1" smtClean="0">
                            <a:latin typeface="Cambria Math" panose="02040503050406030204" pitchFamily="18" charset="0"/>
                          </a:rPr>
                          <m:t>𝑡</m:t>
                        </m:r>
                      </m:sub>
                    </m:sSub>
                    <m:r>
                      <a:rPr lang="en-US" altLang="zh-CN" sz="1400" b="0" i="1" smtClean="0">
                        <a:latin typeface="Cambria Math" panose="02040503050406030204" pitchFamily="18" charset="0"/>
                      </a:rPr>
                      <m:t>=</m:t>
                    </m:r>
                    <m:f>
                      <m:fPr>
                        <m:ctrlPr>
                          <a:rPr lang="en-US" altLang="zh-CN" sz="1400" b="0" i="1" smtClean="0">
                            <a:latin typeface="Cambria Math" panose="02040503050406030204" pitchFamily="18" charset="0"/>
                          </a:rPr>
                        </m:ctrlPr>
                      </m:fPr>
                      <m:num>
                        <m:nary>
                          <m:naryPr>
                            <m:chr m:val="∑"/>
                            <m:ctrlPr>
                              <a:rPr lang="en-US" altLang="zh-CN" sz="1400" b="0" i="1" smtClean="0">
                                <a:latin typeface="Cambria Math" panose="02040503050406030204" pitchFamily="18" charset="0"/>
                              </a:rPr>
                            </m:ctrlPr>
                          </m:naryPr>
                          <m:sub>
                            <m:r>
                              <m:rPr>
                                <m:brk m:alnAt="23"/>
                              </m:rPr>
                              <a:rPr lang="en-US" altLang="zh-CN" sz="1400" b="0" i="1" smtClean="0">
                                <a:latin typeface="Cambria Math" panose="02040503050406030204" pitchFamily="18" charset="0"/>
                              </a:rPr>
                              <m:t>𝑖</m:t>
                            </m:r>
                            <m:r>
                              <a:rPr lang="en-US" altLang="zh-CN" sz="1400" b="0" i="1" smtClean="0">
                                <a:latin typeface="Cambria Math" panose="02040503050406030204" pitchFamily="18" charset="0"/>
                              </a:rPr>
                              <m:t>=1</m:t>
                            </m:r>
                          </m:sub>
                          <m:sup>
                            <m:r>
                              <a:rPr lang="en-US" altLang="zh-CN" sz="1400" b="0" i="1" smtClean="0">
                                <a:latin typeface="Cambria Math" panose="02040503050406030204" pitchFamily="18" charset="0"/>
                              </a:rPr>
                              <m:t>𝑛</m:t>
                            </m:r>
                          </m:sup>
                          <m:e>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𝑣</m:t>
                                </m:r>
                              </m:e>
                              <m:sub>
                                <m:r>
                                  <a:rPr lang="en-US" altLang="zh-CN" sz="1400" b="0" i="1" smtClean="0">
                                    <a:latin typeface="Cambria Math" panose="02040503050406030204" pitchFamily="18" charset="0"/>
                                  </a:rPr>
                                  <m:t>𝑖</m:t>
                                </m:r>
                              </m:sub>
                            </m:sSub>
                          </m:e>
                        </m:nary>
                      </m:num>
                      <m:den>
                        <m:r>
                          <a:rPr lang="en-US" altLang="zh-CN" sz="1400" b="0" i="1" smtClean="0">
                            <a:latin typeface="Cambria Math" panose="02040503050406030204" pitchFamily="18" charset="0"/>
                          </a:rPr>
                          <m:t>𝑛</m:t>
                        </m:r>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𝑉</m:t>
                            </m:r>
                          </m:e>
                          <m:sub>
                            <m:r>
                              <a:rPr lang="en-US" altLang="zh-CN" sz="1400" b="0" i="1" smtClean="0">
                                <a:latin typeface="Cambria Math" panose="02040503050406030204" pitchFamily="18" charset="0"/>
                              </a:rPr>
                              <m:t>𝑚𝑎𝑥</m:t>
                            </m:r>
                          </m:sub>
                        </m:sSub>
                      </m:den>
                    </m:f>
                  </m:oMath>
                </a14:m>
                <a:endParaRPr lang="en-US" altLang="zh-CN" sz="1400" dirty="0"/>
              </a:p>
              <a:p>
                <a:pPr>
                  <a:lnSpc>
                    <a:spcPct val="150000"/>
                  </a:lnSpc>
                </a:pPr>
                <a:r>
                  <a:rPr lang="en-US" altLang="zh-CN" sz="1400" b="1" dirty="0"/>
                  <a:t>Outflow Reward</a:t>
                </a:r>
              </a:p>
              <a:p>
                <a:pPr marL="285750" indent="-285750">
                  <a:lnSpc>
                    <a:spcPct val="150000"/>
                  </a:lnSpc>
                  <a:buFont typeface="Arial" panose="020B0604020202020204" pitchFamily="34" charset="0"/>
                  <a:buChar char="•"/>
                </a:pPr>
                <a14:m>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𝑟</m:t>
                        </m:r>
                      </m:e>
                      <m:sub>
                        <m:r>
                          <a:rPr lang="en-US" altLang="zh-CN" sz="1400" b="0" i="1" smtClean="0">
                            <a:latin typeface="Cambria Math" panose="02040503050406030204" pitchFamily="18" charset="0"/>
                          </a:rPr>
                          <m:t>𝑡</m:t>
                        </m:r>
                      </m:sub>
                    </m:sSub>
                    <m:r>
                      <a:rPr lang="en-US" altLang="zh-CN" sz="1400" b="0" i="1" smtClean="0">
                        <a:latin typeface="Cambria Math" panose="02040503050406030204" pitchFamily="18" charset="0"/>
                      </a:rPr>
                      <m:t>=</m:t>
                    </m:r>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𝑂</m:t>
                        </m:r>
                      </m:e>
                      <m:sub>
                        <m:r>
                          <a:rPr lang="en-US" altLang="zh-CN" sz="1400" b="0" i="1" smtClean="0">
                            <a:latin typeface="Cambria Math" panose="02040503050406030204" pitchFamily="18" charset="0"/>
                          </a:rPr>
                          <m:t>𝑡</m:t>
                        </m:r>
                      </m:sub>
                    </m:sSub>
                  </m:oMath>
                </a14:m>
                <a:endParaRPr lang="en-US" altLang="zh-CN" sz="1400" dirty="0"/>
              </a:p>
            </p:txBody>
          </p:sp>
        </mc:Choice>
        <mc:Fallback>
          <p:sp>
            <p:nvSpPr>
              <p:cNvPr id="49" name="文本框 48">
                <a:extLst>
                  <a:ext uri="{FF2B5EF4-FFF2-40B4-BE49-F238E27FC236}">
                    <a16:creationId xmlns:a16="http://schemas.microsoft.com/office/drawing/2014/main" id="{C68E9089-738A-4F74-8980-AAEF75CB9868}"/>
                  </a:ext>
                </a:extLst>
              </p:cNvPr>
              <p:cNvSpPr txBox="1">
                <a:spLocks noRot="1" noChangeAspect="1" noMove="1" noResize="1" noEditPoints="1" noAdjustHandles="1" noChangeArrowheads="1" noChangeShapeType="1" noTextEdit="1"/>
              </p:cNvSpPr>
              <p:nvPr/>
            </p:nvSpPr>
            <p:spPr>
              <a:xfrm>
                <a:off x="539385" y="1301681"/>
                <a:ext cx="5402248" cy="4980466"/>
              </a:xfrm>
              <a:prstGeom prst="rect">
                <a:avLst/>
              </a:prstGeom>
              <a:blipFill>
                <a:blip r:embed="rId4"/>
                <a:stretch>
                  <a:fillRect l="-564" t="-367"/>
                </a:stretch>
              </a:blipFill>
            </p:spPr>
            <p:txBody>
              <a:bodyPr/>
              <a:lstStyle/>
              <a:p>
                <a:r>
                  <a:rPr lang="zh-CN" altLang="en-US">
                    <a:noFill/>
                  </a:rPr>
                  <a:t> </a:t>
                </a:r>
              </a:p>
            </p:txBody>
          </p:sp>
        </mc:Fallback>
      </mc:AlternateContent>
      <p:grpSp>
        <p:nvGrpSpPr>
          <p:cNvPr id="68" name="组合 67">
            <a:extLst>
              <a:ext uri="{FF2B5EF4-FFF2-40B4-BE49-F238E27FC236}">
                <a16:creationId xmlns:a16="http://schemas.microsoft.com/office/drawing/2014/main" id="{4AD12352-8704-412D-B2F9-9C26EE036BC0}"/>
              </a:ext>
            </a:extLst>
          </p:cNvPr>
          <p:cNvGrpSpPr/>
          <p:nvPr/>
        </p:nvGrpSpPr>
        <p:grpSpPr>
          <a:xfrm>
            <a:off x="5329156" y="991489"/>
            <a:ext cx="3525334" cy="2285112"/>
            <a:chOff x="4519202" y="874712"/>
            <a:chExt cx="4196518" cy="2720172"/>
          </a:xfrm>
        </p:grpSpPr>
        <p:grpSp>
          <p:nvGrpSpPr>
            <p:cNvPr id="46" name="组合 45">
              <a:extLst>
                <a:ext uri="{FF2B5EF4-FFF2-40B4-BE49-F238E27FC236}">
                  <a16:creationId xmlns:a16="http://schemas.microsoft.com/office/drawing/2014/main" id="{E6B568BF-BFFB-4261-B942-3E97186B1C3A}"/>
                </a:ext>
              </a:extLst>
            </p:cNvPr>
            <p:cNvGrpSpPr/>
            <p:nvPr/>
          </p:nvGrpSpPr>
          <p:grpSpPr>
            <a:xfrm>
              <a:off x="4519202" y="874712"/>
              <a:ext cx="4196518" cy="2720172"/>
              <a:chOff x="4663440" y="3079101"/>
              <a:chExt cx="4041605" cy="3039362"/>
            </a:xfrm>
          </p:grpSpPr>
          <p:grpSp>
            <p:nvGrpSpPr>
              <p:cNvPr id="11" name="组合 10">
                <a:extLst>
                  <a:ext uri="{FF2B5EF4-FFF2-40B4-BE49-F238E27FC236}">
                    <a16:creationId xmlns:a16="http://schemas.microsoft.com/office/drawing/2014/main" id="{1AB76BF2-50D8-4002-A4C7-35B028E9CFCF}"/>
                  </a:ext>
                </a:extLst>
              </p:cNvPr>
              <p:cNvGrpSpPr/>
              <p:nvPr/>
            </p:nvGrpSpPr>
            <p:grpSpPr>
              <a:xfrm>
                <a:off x="4663440" y="3182625"/>
                <a:ext cx="4041605" cy="2935838"/>
                <a:chOff x="603664" y="2480998"/>
                <a:chExt cx="6767694" cy="3643270"/>
              </a:xfrm>
            </p:grpSpPr>
            <p:cxnSp>
              <p:nvCxnSpPr>
                <p:cNvPr id="13" name="直接连接符 12">
                  <a:extLst>
                    <a:ext uri="{FF2B5EF4-FFF2-40B4-BE49-F238E27FC236}">
                      <a16:creationId xmlns:a16="http://schemas.microsoft.com/office/drawing/2014/main" id="{923CFCE3-C9E1-442A-B7DC-D3DD040DAFE6}"/>
                    </a:ext>
                  </a:extLst>
                </p:cNvPr>
                <p:cNvCxnSpPr>
                  <a:cxnSpLocks/>
                </p:cNvCxnSpPr>
                <p:nvPr/>
              </p:nvCxnSpPr>
              <p:spPr>
                <a:xfrm>
                  <a:off x="669630" y="4352081"/>
                  <a:ext cx="6701728"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57948679-4374-4548-BC0A-8BC202839B48}"/>
                    </a:ext>
                  </a:extLst>
                </p:cNvPr>
                <p:cNvCxnSpPr>
                  <a:cxnSpLocks/>
                </p:cNvCxnSpPr>
                <p:nvPr/>
              </p:nvCxnSpPr>
              <p:spPr>
                <a:xfrm flipV="1">
                  <a:off x="3020951" y="4862621"/>
                  <a:ext cx="1299589" cy="107335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12A556DD-304F-4E23-9C8D-6DE2ECAA5847}"/>
                    </a:ext>
                  </a:extLst>
                </p:cNvPr>
                <p:cNvCxnSpPr>
                  <a:cxnSpLocks/>
                </p:cNvCxnSpPr>
                <p:nvPr/>
              </p:nvCxnSpPr>
              <p:spPr>
                <a:xfrm>
                  <a:off x="669630" y="4862621"/>
                  <a:ext cx="365091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125B0333-CA8C-42AB-985D-1F03CEB135FB}"/>
                    </a:ext>
                  </a:extLst>
                </p:cNvPr>
                <p:cNvCxnSpPr>
                  <a:cxnSpLocks/>
                </p:cNvCxnSpPr>
                <p:nvPr/>
              </p:nvCxnSpPr>
              <p:spPr>
                <a:xfrm flipV="1">
                  <a:off x="3420876" y="4862620"/>
                  <a:ext cx="1552883" cy="126164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EB416C97-6F50-4504-895D-F367720F0B44}"/>
                    </a:ext>
                  </a:extLst>
                </p:cNvPr>
                <p:cNvCxnSpPr>
                  <a:cxnSpLocks/>
                </p:cNvCxnSpPr>
                <p:nvPr/>
              </p:nvCxnSpPr>
              <p:spPr>
                <a:xfrm>
                  <a:off x="4973759" y="4862620"/>
                  <a:ext cx="2397599"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 name="iconfont-11432-4379856">
                  <a:extLst>
                    <a:ext uri="{FF2B5EF4-FFF2-40B4-BE49-F238E27FC236}">
                      <a16:creationId xmlns:a16="http://schemas.microsoft.com/office/drawing/2014/main" id="{6A431A38-2385-4F54-BCBD-E12B61F70F1D}"/>
                    </a:ext>
                  </a:extLst>
                </p:cNvPr>
                <p:cNvSpPr/>
                <p:nvPr/>
              </p:nvSpPr>
              <p:spPr>
                <a:xfrm>
                  <a:off x="603664" y="4530344"/>
                  <a:ext cx="389661"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cxnSp>
              <p:nvCxnSpPr>
                <p:cNvPr id="19" name="直接连接符 18">
                  <a:extLst>
                    <a:ext uri="{FF2B5EF4-FFF2-40B4-BE49-F238E27FC236}">
                      <a16:creationId xmlns:a16="http://schemas.microsoft.com/office/drawing/2014/main" id="{951E8D43-C72F-4581-A80A-7B12EE2DF745}"/>
                    </a:ext>
                  </a:extLst>
                </p:cNvPr>
                <p:cNvCxnSpPr>
                  <a:cxnSpLocks/>
                </p:cNvCxnSpPr>
                <p:nvPr/>
              </p:nvCxnSpPr>
              <p:spPr>
                <a:xfrm flipV="1">
                  <a:off x="2412533" y="2852646"/>
                  <a:ext cx="1998813" cy="1673173"/>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20" name="iconfont-11432-4379856">
                  <a:extLst>
                    <a:ext uri="{FF2B5EF4-FFF2-40B4-BE49-F238E27FC236}">
                      <a16:creationId xmlns:a16="http://schemas.microsoft.com/office/drawing/2014/main" id="{A3EC134B-D2B3-45D8-92DD-D51AE2AB442C}"/>
                    </a:ext>
                  </a:extLst>
                </p:cNvPr>
                <p:cNvSpPr/>
                <p:nvPr/>
              </p:nvSpPr>
              <p:spPr>
                <a:xfrm>
                  <a:off x="1136989" y="4612499"/>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iconfont-11432-4379856">
                  <a:extLst>
                    <a:ext uri="{FF2B5EF4-FFF2-40B4-BE49-F238E27FC236}">
                      <a16:creationId xmlns:a16="http://schemas.microsoft.com/office/drawing/2014/main" id="{5DA4C1C6-32B6-4DA3-BEFD-42B5D8B5CDA1}"/>
                    </a:ext>
                  </a:extLst>
                </p:cNvPr>
                <p:cNvSpPr/>
                <p:nvPr/>
              </p:nvSpPr>
              <p:spPr>
                <a:xfrm>
                  <a:off x="1500994" y="4374168"/>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iconfont-11432-4379856">
                  <a:extLst>
                    <a:ext uri="{FF2B5EF4-FFF2-40B4-BE49-F238E27FC236}">
                      <a16:creationId xmlns:a16="http://schemas.microsoft.com/office/drawing/2014/main" id="{C8A7076D-CA50-4CD2-98AF-C51487C42CA0}"/>
                    </a:ext>
                  </a:extLst>
                </p:cNvPr>
                <p:cNvSpPr/>
                <p:nvPr/>
              </p:nvSpPr>
              <p:spPr>
                <a:xfrm>
                  <a:off x="1880058" y="4617155"/>
                  <a:ext cx="389661"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solidFill>
                      <a:srgbClr val="FF0000"/>
                    </a:solidFill>
                  </a:endParaRPr>
                </a:p>
              </p:txBody>
            </p:sp>
            <p:sp>
              <p:nvSpPr>
                <p:cNvPr id="23" name="iconfont-11432-4379856">
                  <a:extLst>
                    <a:ext uri="{FF2B5EF4-FFF2-40B4-BE49-F238E27FC236}">
                      <a16:creationId xmlns:a16="http://schemas.microsoft.com/office/drawing/2014/main" id="{2BC7B74C-7737-4A36-91E5-24D45C275CB1}"/>
                    </a:ext>
                  </a:extLst>
                </p:cNvPr>
                <p:cNvSpPr/>
                <p:nvPr/>
              </p:nvSpPr>
              <p:spPr>
                <a:xfrm>
                  <a:off x="3344694" y="4628160"/>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iconfont-11432-4379856">
                  <a:extLst>
                    <a:ext uri="{FF2B5EF4-FFF2-40B4-BE49-F238E27FC236}">
                      <a16:creationId xmlns:a16="http://schemas.microsoft.com/office/drawing/2014/main" id="{6F3E391E-68A3-4EB0-B80F-99D6B6AAE501}"/>
                    </a:ext>
                  </a:extLst>
                </p:cNvPr>
                <p:cNvSpPr/>
                <p:nvPr/>
              </p:nvSpPr>
              <p:spPr>
                <a:xfrm>
                  <a:off x="3682617" y="4411958"/>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sp>
              <p:nvSpPr>
                <p:cNvPr id="25" name="iconfont-11432-4379856">
                  <a:extLst>
                    <a:ext uri="{FF2B5EF4-FFF2-40B4-BE49-F238E27FC236}">
                      <a16:creationId xmlns:a16="http://schemas.microsoft.com/office/drawing/2014/main" id="{1FBF323C-2EC3-4A5B-9A59-6F0972E78F1E}"/>
                    </a:ext>
                  </a:extLst>
                </p:cNvPr>
                <p:cNvSpPr/>
                <p:nvPr/>
              </p:nvSpPr>
              <p:spPr>
                <a:xfrm>
                  <a:off x="4021686" y="462028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iconfont-11432-4379856">
                  <a:extLst>
                    <a:ext uri="{FF2B5EF4-FFF2-40B4-BE49-F238E27FC236}">
                      <a16:creationId xmlns:a16="http://schemas.microsoft.com/office/drawing/2014/main" id="{EA4A3C48-D59F-44BD-861C-98EE623C5552}"/>
                    </a:ext>
                  </a:extLst>
                </p:cNvPr>
                <p:cNvSpPr/>
                <p:nvPr/>
              </p:nvSpPr>
              <p:spPr>
                <a:xfrm>
                  <a:off x="5104829" y="4396864"/>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iconfont-11432-4379856">
                  <a:extLst>
                    <a:ext uri="{FF2B5EF4-FFF2-40B4-BE49-F238E27FC236}">
                      <a16:creationId xmlns:a16="http://schemas.microsoft.com/office/drawing/2014/main" id="{FBEC1896-833C-4DE7-BB71-FF0398320C56}"/>
                    </a:ext>
                  </a:extLst>
                </p:cNvPr>
                <p:cNvSpPr/>
                <p:nvPr/>
              </p:nvSpPr>
              <p:spPr>
                <a:xfrm>
                  <a:off x="4849090" y="4605490"/>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iconfont-11432-4379856">
                  <a:extLst>
                    <a:ext uri="{FF2B5EF4-FFF2-40B4-BE49-F238E27FC236}">
                      <a16:creationId xmlns:a16="http://schemas.microsoft.com/office/drawing/2014/main" id="{C15278B2-7EED-4B41-A7E2-503DCF5B3E47}"/>
                    </a:ext>
                  </a:extLst>
                </p:cNvPr>
                <p:cNvSpPr/>
                <p:nvPr/>
              </p:nvSpPr>
              <p:spPr>
                <a:xfrm>
                  <a:off x="6033987" y="4465960"/>
                  <a:ext cx="389659"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iconfont-11432-4379856">
                  <a:extLst>
                    <a:ext uri="{FF2B5EF4-FFF2-40B4-BE49-F238E27FC236}">
                      <a16:creationId xmlns:a16="http://schemas.microsoft.com/office/drawing/2014/main" id="{5270BAF1-404C-4C0E-A795-394BA6716BBA}"/>
                    </a:ext>
                  </a:extLst>
                </p:cNvPr>
                <p:cNvSpPr/>
                <p:nvPr/>
              </p:nvSpPr>
              <p:spPr>
                <a:xfrm>
                  <a:off x="5502347" y="4612499"/>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cxnSp>
              <p:nvCxnSpPr>
                <p:cNvPr id="30" name="直接连接符 29">
                  <a:extLst>
                    <a:ext uri="{FF2B5EF4-FFF2-40B4-BE49-F238E27FC236}">
                      <a16:creationId xmlns:a16="http://schemas.microsoft.com/office/drawing/2014/main" id="{AD9CC415-658C-47F6-8428-B52DEE56CD1F}"/>
                    </a:ext>
                  </a:extLst>
                </p:cNvPr>
                <p:cNvCxnSpPr>
                  <a:cxnSpLocks/>
                </p:cNvCxnSpPr>
                <p:nvPr/>
              </p:nvCxnSpPr>
              <p:spPr>
                <a:xfrm flipH="1" flipV="1">
                  <a:off x="4570953" y="2863067"/>
                  <a:ext cx="2190616" cy="1662752"/>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32" name="iconfont-11432-4379856">
                  <a:extLst>
                    <a:ext uri="{FF2B5EF4-FFF2-40B4-BE49-F238E27FC236}">
                      <a16:creationId xmlns:a16="http://schemas.microsoft.com/office/drawing/2014/main" id="{169275A7-6765-43F1-A305-01693C48A9DB}"/>
                    </a:ext>
                  </a:extLst>
                </p:cNvPr>
                <p:cNvSpPr/>
                <p:nvPr/>
              </p:nvSpPr>
              <p:spPr>
                <a:xfrm>
                  <a:off x="2631291" y="4644174"/>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iconfont-11432-4379856">
                  <a:extLst>
                    <a:ext uri="{FF2B5EF4-FFF2-40B4-BE49-F238E27FC236}">
                      <a16:creationId xmlns:a16="http://schemas.microsoft.com/office/drawing/2014/main" id="{AD751CE6-EB79-48EB-BD7A-7D040BDE80A4}"/>
                    </a:ext>
                  </a:extLst>
                </p:cNvPr>
                <p:cNvSpPr/>
                <p:nvPr/>
              </p:nvSpPr>
              <p:spPr>
                <a:xfrm>
                  <a:off x="2989931" y="4393699"/>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iconfont-11432-4379856">
                  <a:extLst>
                    <a:ext uri="{FF2B5EF4-FFF2-40B4-BE49-F238E27FC236}">
                      <a16:creationId xmlns:a16="http://schemas.microsoft.com/office/drawing/2014/main" id="{A29F6D58-E84E-42EC-9F31-D15E68FCB046}"/>
                    </a:ext>
                  </a:extLst>
                </p:cNvPr>
                <p:cNvSpPr/>
                <p:nvPr/>
              </p:nvSpPr>
              <p:spPr>
                <a:xfrm rot="19150142">
                  <a:off x="3549715" y="551347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iconfont-11432-4379856">
                  <a:extLst>
                    <a:ext uri="{FF2B5EF4-FFF2-40B4-BE49-F238E27FC236}">
                      <a16:creationId xmlns:a16="http://schemas.microsoft.com/office/drawing/2014/main" id="{024B734A-6EFD-4D77-9B64-393D9B35F401}"/>
                    </a:ext>
                  </a:extLst>
                </p:cNvPr>
                <p:cNvSpPr/>
                <p:nvPr/>
              </p:nvSpPr>
              <p:spPr>
                <a:xfrm rot="19150142">
                  <a:off x="3960476" y="5193461"/>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iconfont-11432-4379856">
                  <a:extLst>
                    <a:ext uri="{FF2B5EF4-FFF2-40B4-BE49-F238E27FC236}">
                      <a16:creationId xmlns:a16="http://schemas.microsoft.com/office/drawing/2014/main" id="{AEEB3DCE-FAD2-4C83-9C3C-A82A6D6CF087}"/>
                    </a:ext>
                  </a:extLst>
                </p:cNvPr>
                <p:cNvSpPr/>
                <p:nvPr/>
              </p:nvSpPr>
              <p:spPr>
                <a:xfrm rot="19150142">
                  <a:off x="4361603" y="4867636"/>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7" name="iconfont-11432-4379856">
                  <a:extLst>
                    <a:ext uri="{FF2B5EF4-FFF2-40B4-BE49-F238E27FC236}">
                      <a16:creationId xmlns:a16="http://schemas.microsoft.com/office/drawing/2014/main" id="{407375F7-0A41-47DA-9683-234778167576}"/>
                    </a:ext>
                  </a:extLst>
                </p:cNvPr>
                <p:cNvSpPr/>
                <p:nvPr/>
              </p:nvSpPr>
              <p:spPr>
                <a:xfrm>
                  <a:off x="4395410" y="438522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8" name="iconfont-11253-5321794">
                  <a:extLst>
                    <a:ext uri="{FF2B5EF4-FFF2-40B4-BE49-F238E27FC236}">
                      <a16:creationId xmlns:a16="http://schemas.microsoft.com/office/drawing/2014/main" id="{2AF93729-DAA3-4433-8E78-A23A9786FC4E}"/>
                    </a:ext>
                  </a:extLst>
                </p:cNvPr>
                <p:cNvSpPr/>
                <p:nvPr/>
              </p:nvSpPr>
              <p:spPr>
                <a:xfrm>
                  <a:off x="4217403" y="2480998"/>
                  <a:ext cx="567666" cy="342072"/>
                </a:xfrm>
                <a:custGeom>
                  <a:avLst/>
                  <a:gdLst>
                    <a:gd name="T0" fmla="*/ 1165 w 10674"/>
                    <a:gd name="T1" fmla="*/ 2551 h 9186"/>
                    <a:gd name="T2" fmla="*/ 1907 w 10674"/>
                    <a:gd name="T3" fmla="*/ 725 h 9186"/>
                    <a:gd name="T4" fmla="*/ 2012 w 10674"/>
                    <a:gd name="T5" fmla="*/ 325 h 9186"/>
                    <a:gd name="T6" fmla="*/ 1716 w 10674"/>
                    <a:gd name="T7" fmla="*/ 36 h 9186"/>
                    <a:gd name="T8" fmla="*/ 1319 w 10674"/>
                    <a:gd name="T9" fmla="*/ 151 h 9186"/>
                    <a:gd name="T10" fmla="*/ 1356 w 10674"/>
                    <a:gd name="T11" fmla="*/ 4990 h 9186"/>
                    <a:gd name="T12" fmla="*/ 1937 w 10674"/>
                    <a:gd name="T13" fmla="*/ 4988 h 9186"/>
                    <a:gd name="T14" fmla="*/ 1936 w 10674"/>
                    <a:gd name="T15" fmla="*/ 4406 h 9186"/>
                    <a:gd name="T16" fmla="*/ 1165 w 10674"/>
                    <a:gd name="T17" fmla="*/ 2551 h 9186"/>
                    <a:gd name="T18" fmla="*/ 7301 w 10674"/>
                    <a:gd name="T19" fmla="*/ 993 h 9186"/>
                    <a:gd name="T20" fmla="*/ 7290 w 10674"/>
                    <a:gd name="T21" fmla="*/ 1574 h 9186"/>
                    <a:gd name="T22" fmla="*/ 7265 w 10674"/>
                    <a:gd name="T23" fmla="*/ 3553 h 9186"/>
                    <a:gd name="T24" fmla="*/ 7150 w 10674"/>
                    <a:gd name="T25" fmla="*/ 3953 h 9186"/>
                    <a:gd name="T26" fmla="*/ 7442 w 10674"/>
                    <a:gd name="T27" fmla="*/ 4250 h 9186"/>
                    <a:gd name="T28" fmla="*/ 7844 w 10674"/>
                    <a:gd name="T29" fmla="*/ 4138 h 9186"/>
                    <a:gd name="T30" fmla="*/ 7884 w 10674"/>
                    <a:gd name="T31" fmla="*/ 1006 h 9186"/>
                    <a:gd name="T32" fmla="*/ 7595 w 10674"/>
                    <a:gd name="T33" fmla="*/ 880 h 9186"/>
                    <a:gd name="T34" fmla="*/ 7301 w 10674"/>
                    <a:gd name="T35" fmla="*/ 993 h 9186"/>
                    <a:gd name="T36" fmla="*/ 7301 w 10674"/>
                    <a:gd name="T37" fmla="*/ 993 h 9186"/>
                    <a:gd name="T38" fmla="*/ 9357 w 10674"/>
                    <a:gd name="T39" fmla="*/ 151 h 9186"/>
                    <a:gd name="T40" fmla="*/ 8960 w 10674"/>
                    <a:gd name="T41" fmla="*/ 36 h 9186"/>
                    <a:gd name="T42" fmla="*/ 8664 w 10674"/>
                    <a:gd name="T43" fmla="*/ 325 h 9186"/>
                    <a:gd name="T44" fmla="*/ 8769 w 10674"/>
                    <a:gd name="T45" fmla="*/ 725 h 9186"/>
                    <a:gd name="T46" fmla="*/ 8740 w 10674"/>
                    <a:gd name="T47" fmla="*/ 4404 h 9186"/>
                    <a:gd name="T48" fmla="*/ 8739 w 10674"/>
                    <a:gd name="T49" fmla="*/ 4986 h 9186"/>
                    <a:gd name="T50" fmla="*/ 9321 w 10674"/>
                    <a:gd name="T51" fmla="*/ 4987 h 9186"/>
                    <a:gd name="T52" fmla="*/ 9357 w 10674"/>
                    <a:gd name="T53" fmla="*/ 151 h 9186"/>
                    <a:gd name="T54" fmla="*/ 3415 w 10674"/>
                    <a:gd name="T55" fmla="*/ 4136 h 9186"/>
                    <a:gd name="T56" fmla="*/ 3412 w 10674"/>
                    <a:gd name="T57" fmla="*/ 3555 h 9186"/>
                    <a:gd name="T58" fmla="*/ 3387 w 10674"/>
                    <a:gd name="T59" fmla="*/ 1576 h 9186"/>
                    <a:gd name="T60" fmla="*/ 3376 w 10674"/>
                    <a:gd name="T61" fmla="*/ 995 h 9186"/>
                    <a:gd name="T62" fmla="*/ 2795 w 10674"/>
                    <a:gd name="T63" fmla="*/ 1006 h 9186"/>
                    <a:gd name="T64" fmla="*/ 2835 w 10674"/>
                    <a:gd name="T65" fmla="*/ 4138 h 9186"/>
                    <a:gd name="T66" fmla="*/ 3415 w 10674"/>
                    <a:gd name="T67" fmla="*/ 4136 h 9186"/>
                    <a:gd name="T68" fmla="*/ 5940 w 10674"/>
                    <a:gd name="T69" fmla="*/ 3511 h 9186"/>
                    <a:gd name="T70" fmla="*/ 6381 w 10674"/>
                    <a:gd name="T71" fmla="*/ 2283 h 9186"/>
                    <a:gd name="T72" fmla="*/ 5336 w 10674"/>
                    <a:gd name="T73" fmla="*/ 1502 h 9186"/>
                    <a:gd name="T74" fmla="*/ 4282 w 10674"/>
                    <a:gd name="T75" fmla="*/ 2272 h 9186"/>
                    <a:gd name="T76" fmla="*/ 4711 w 10674"/>
                    <a:gd name="T77" fmla="*/ 3505 h 9186"/>
                    <a:gd name="T78" fmla="*/ 2864 w 10674"/>
                    <a:gd name="T79" fmla="*/ 8581 h 9186"/>
                    <a:gd name="T80" fmla="*/ 3110 w 10674"/>
                    <a:gd name="T81" fmla="*/ 9108 h 9186"/>
                    <a:gd name="T82" fmla="*/ 3637 w 10674"/>
                    <a:gd name="T83" fmla="*/ 8862 h 9186"/>
                    <a:gd name="T84" fmla="*/ 4029 w 10674"/>
                    <a:gd name="T85" fmla="*/ 7788 h 9186"/>
                    <a:gd name="T86" fmla="*/ 6621 w 10674"/>
                    <a:gd name="T87" fmla="*/ 7788 h 9186"/>
                    <a:gd name="T88" fmla="*/ 7021 w 10674"/>
                    <a:gd name="T89" fmla="*/ 8888 h 9186"/>
                    <a:gd name="T90" fmla="*/ 7497 w 10674"/>
                    <a:gd name="T91" fmla="*/ 9111 h 9186"/>
                    <a:gd name="T92" fmla="*/ 7572 w 10674"/>
                    <a:gd name="T93" fmla="*/ 9083 h 9186"/>
                    <a:gd name="T94" fmla="*/ 7795 w 10674"/>
                    <a:gd name="T95" fmla="*/ 8607 h 9186"/>
                    <a:gd name="T96" fmla="*/ 5940 w 10674"/>
                    <a:gd name="T97" fmla="*/ 3511 h 9186"/>
                    <a:gd name="T98" fmla="*/ 5324 w 10674"/>
                    <a:gd name="T99" fmla="*/ 4226 h 9186"/>
                    <a:gd name="T100" fmla="*/ 5821 w 10674"/>
                    <a:gd name="T101" fmla="*/ 5593 h 9186"/>
                    <a:gd name="T102" fmla="*/ 4826 w 10674"/>
                    <a:gd name="T103" fmla="*/ 5593 h 9186"/>
                    <a:gd name="T104" fmla="*/ 5324 w 10674"/>
                    <a:gd name="T105" fmla="*/ 4226 h 9186"/>
                    <a:gd name="T106" fmla="*/ 4293 w 10674"/>
                    <a:gd name="T107" fmla="*/ 7056 h 9186"/>
                    <a:gd name="T108" fmla="*/ 4560 w 10674"/>
                    <a:gd name="T109" fmla="*/ 6325 h 9186"/>
                    <a:gd name="T110" fmla="*/ 6087 w 10674"/>
                    <a:gd name="T111" fmla="*/ 6325 h 9186"/>
                    <a:gd name="T112" fmla="*/ 6353 w 10674"/>
                    <a:gd name="T113" fmla="*/ 7056 h 9186"/>
                    <a:gd name="T114" fmla="*/ 4293 w 10674"/>
                    <a:gd name="T115" fmla="*/ 7056 h 9186"/>
                    <a:gd name="T116" fmla="*/ 4293 w 10674"/>
                    <a:gd name="T117" fmla="*/ 7056 h 9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674" h="9186">
                      <a:moveTo>
                        <a:pt x="1165" y="2551"/>
                      </a:moveTo>
                      <a:cubicBezTo>
                        <a:pt x="1164" y="1868"/>
                        <a:pt x="1430" y="1212"/>
                        <a:pt x="1907" y="725"/>
                      </a:cubicBezTo>
                      <a:cubicBezTo>
                        <a:pt x="2012" y="620"/>
                        <a:pt x="2052" y="467"/>
                        <a:pt x="2012" y="325"/>
                      </a:cubicBezTo>
                      <a:cubicBezTo>
                        <a:pt x="1972" y="182"/>
                        <a:pt x="1860" y="72"/>
                        <a:pt x="1716" y="36"/>
                      </a:cubicBezTo>
                      <a:cubicBezTo>
                        <a:pt x="1572" y="0"/>
                        <a:pt x="1421" y="43"/>
                        <a:pt x="1319" y="151"/>
                      </a:cubicBezTo>
                      <a:cubicBezTo>
                        <a:pt x="0" y="1501"/>
                        <a:pt x="17" y="3661"/>
                        <a:pt x="1356" y="4990"/>
                      </a:cubicBezTo>
                      <a:cubicBezTo>
                        <a:pt x="1517" y="5150"/>
                        <a:pt x="1777" y="5150"/>
                        <a:pt x="1937" y="4988"/>
                      </a:cubicBezTo>
                      <a:cubicBezTo>
                        <a:pt x="2097" y="4827"/>
                        <a:pt x="2097" y="4567"/>
                        <a:pt x="1936" y="4406"/>
                      </a:cubicBezTo>
                      <a:cubicBezTo>
                        <a:pt x="1441" y="3916"/>
                        <a:pt x="1164" y="3248"/>
                        <a:pt x="1165" y="2551"/>
                      </a:cubicBezTo>
                      <a:close/>
                      <a:moveTo>
                        <a:pt x="7301" y="993"/>
                      </a:moveTo>
                      <a:cubicBezTo>
                        <a:pt x="7137" y="1151"/>
                        <a:pt x="7132" y="1411"/>
                        <a:pt x="7290" y="1574"/>
                      </a:cubicBezTo>
                      <a:cubicBezTo>
                        <a:pt x="7824" y="2131"/>
                        <a:pt x="7812" y="3011"/>
                        <a:pt x="7265" y="3553"/>
                      </a:cubicBezTo>
                      <a:cubicBezTo>
                        <a:pt x="7157" y="3656"/>
                        <a:pt x="7112" y="3810"/>
                        <a:pt x="7150" y="3953"/>
                      </a:cubicBezTo>
                      <a:cubicBezTo>
                        <a:pt x="7186" y="4097"/>
                        <a:pt x="7298" y="4211"/>
                        <a:pt x="7442" y="4250"/>
                      </a:cubicBezTo>
                      <a:cubicBezTo>
                        <a:pt x="7586" y="4288"/>
                        <a:pt x="7740" y="4246"/>
                        <a:pt x="7844" y="4138"/>
                      </a:cubicBezTo>
                      <a:cubicBezTo>
                        <a:pt x="8710" y="3281"/>
                        <a:pt x="8728" y="1886"/>
                        <a:pt x="7884" y="1006"/>
                      </a:cubicBezTo>
                      <a:cubicBezTo>
                        <a:pt x="7809" y="927"/>
                        <a:pt x="7705" y="882"/>
                        <a:pt x="7595" y="880"/>
                      </a:cubicBezTo>
                      <a:cubicBezTo>
                        <a:pt x="7486" y="877"/>
                        <a:pt x="7380" y="918"/>
                        <a:pt x="7301" y="993"/>
                      </a:cubicBezTo>
                      <a:close/>
                      <a:moveTo>
                        <a:pt x="7301" y="993"/>
                      </a:moveTo>
                      <a:close/>
                      <a:moveTo>
                        <a:pt x="9357" y="151"/>
                      </a:moveTo>
                      <a:cubicBezTo>
                        <a:pt x="9255" y="43"/>
                        <a:pt x="9104" y="0"/>
                        <a:pt x="8960" y="36"/>
                      </a:cubicBezTo>
                      <a:cubicBezTo>
                        <a:pt x="8816" y="72"/>
                        <a:pt x="8704" y="182"/>
                        <a:pt x="8664" y="325"/>
                      </a:cubicBezTo>
                      <a:cubicBezTo>
                        <a:pt x="8623" y="467"/>
                        <a:pt x="8664" y="620"/>
                        <a:pt x="8769" y="725"/>
                      </a:cubicBezTo>
                      <a:cubicBezTo>
                        <a:pt x="9770" y="1751"/>
                        <a:pt x="9757" y="3393"/>
                        <a:pt x="8740" y="4404"/>
                      </a:cubicBezTo>
                      <a:cubicBezTo>
                        <a:pt x="8579" y="4565"/>
                        <a:pt x="8577" y="4826"/>
                        <a:pt x="8739" y="4986"/>
                      </a:cubicBezTo>
                      <a:cubicBezTo>
                        <a:pt x="8898" y="5147"/>
                        <a:pt x="9160" y="5148"/>
                        <a:pt x="9321" y="4987"/>
                      </a:cubicBezTo>
                      <a:cubicBezTo>
                        <a:pt x="10657" y="3660"/>
                        <a:pt x="10674" y="1501"/>
                        <a:pt x="9357" y="151"/>
                      </a:cubicBezTo>
                      <a:close/>
                      <a:moveTo>
                        <a:pt x="3415" y="4136"/>
                      </a:moveTo>
                      <a:cubicBezTo>
                        <a:pt x="3575" y="3975"/>
                        <a:pt x="3574" y="3713"/>
                        <a:pt x="3412" y="3555"/>
                      </a:cubicBezTo>
                      <a:cubicBezTo>
                        <a:pt x="2865" y="3013"/>
                        <a:pt x="2854" y="2132"/>
                        <a:pt x="3387" y="1576"/>
                      </a:cubicBezTo>
                      <a:cubicBezTo>
                        <a:pt x="3545" y="1412"/>
                        <a:pt x="3540" y="1151"/>
                        <a:pt x="3376" y="995"/>
                      </a:cubicBezTo>
                      <a:cubicBezTo>
                        <a:pt x="3212" y="837"/>
                        <a:pt x="2951" y="842"/>
                        <a:pt x="2795" y="1006"/>
                      </a:cubicBezTo>
                      <a:cubicBezTo>
                        <a:pt x="1950" y="1886"/>
                        <a:pt x="1969" y="3281"/>
                        <a:pt x="2835" y="4138"/>
                      </a:cubicBezTo>
                      <a:cubicBezTo>
                        <a:pt x="2994" y="4298"/>
                        <a:pt x="3255" y="4297"/>
                        <a:pt x="3415" y="4136"/>
                      </a:cubicBezTo>
                      <a:close/>
                      <a:moveTo>
                        <a:pt x="5940" y="3511"/>
                      </a:moveTo>
                      <a:cubicBezTo>
                        <a:pt x="6341" y="3243"/>
                        <a:pt x="6520" y="2745"/>
                        <a:pt x="6381" y="2283"/>
                      </a:cubicBezTo>
                      <a:cubicBezTo>
                        <a:pt x="6242" y="1822"/>
                        <a:pt x="5818" y="1505"/>
                        <a:pt x="5336" y="1502"/>
                      </a:cubicBezTo>
                      <a:cubicBezTo>
                        <a:pt x="4853" y="1500"/>
                        <a:pt x="4426" y="1812"/>
                        <a:pt x="4282" y="2272"/>
                      </a:cubicBezTo>
                      <a:cubicBezTo>
                        <a:pt x="4138" y="2732"/>
                        <a:pt x="4312" y="3232"/>
                        <a:pt x="4711" y="3505"/>
                      </a:cubicBezTo>
                      <a:lnTo>
                        <a:pt x="2864" y="8581"/>
                      </a:lnTo>
                      <a:cubicBezTo>
                        <a:pt x="2786" y="8795"/>
                        <a:pt x="2896" y="9030"/>
                        <a:pt x="3110" y="9108"/>
                      </a:cubicBezTo>
                      <a:cubicBezTo>
                        <a:pt x="3324" y="9186"/>
                        <a:pt x="3559" y="9075"/>
                        <a:pt x="3637" y="8862"/>
                      </a:cubicBezTo>
                      <a:lnTo>
                        <a:pt x="4029" y="7788"/>
                      </a:lnTo>
                      <a:lnTo>
                        <a:pt x="6621" y="7788"/>
                      </a:lnTo>
                      <a:lnTo>
                        <a:pt x="7021" y="8888"/>
                      </a:lnTo>
                      <a:cubicBezTo>
                        <a:pt x="7092" y="9081"/>
                        <a:pt x="7305" y="9181"/>
                        <a:pt x="7497" y="9111"/>
                      </a:cubicBezTo>
                      <a:lnTo>
                        <a:pt x="7572" y="9083"/>
                      </a:lnTo>
                      <a:cubicBezTo>
                        <a:pt x="7765" y="9012"/>
                        <a:pt x="7865" y="8799"/>
                        <a:pt x="7795" y="8607"/>
                      </a:cubicBezTo>
                      <a:lnTo>
                        <a:pt x="5940" y="3511"/>
                      </a:lnTo>
                      <a:close/>
                      <a:moveTo>
                        <a:pt x="5324" y="4226"/>
                      </a:moveTo>
                      <a:lnTo>
                        <a:pt x="5821" y="5593"/>
                      </a:lnTo>
                      <a:lnTo>
                        <a:pt x="4826" y="5593"/>
                      </a:lnTo>
                      <a:lnTo>
                        <a:pt x="5324" y="4226"/>
                      </a:lnTo>
                      <a:close/>
                      <a:moveTo>
                        <a:pt x="4293" y="7056"/>
                      </a:moveTo>
                      <a:lnTo>
                        <a:pt x="4560" y="6325"/>
                      </a:lnTo>
                      <a:lnTo>
                        <a:pt x="6087" y="6325"/>
                      </a:lnTo>
                      <a:lnTo>
                        <a:pt x="6353" y="7056"/>
                      </a:lnTo>
                      <a:lnTo>
                        <a:pt x="4293" y="7056"/>
                      </a:lnTo>
                      <a:close/>
                      <a:moveTo>
                        <a:pt x="4293" y="7056"/>
                      </a:move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mc:AlternateContent xmlns:mc="http://schemas.openxmlformats.org/markup-compatibility/2006" xmlns:a14="http://schemas.microsoft.com/office/drawing/2010/main">
            <mc:Choice Requires="a14">
              <p:sp>
                <p:nvSpPr>
                  <p:cNvPr id="40" name="文本框 39">
                    <a:extLst>
                      <a:ext uri="{FF2B5EF4-FFF2-40B4-BE49-F238E27FC236}">
                        <a16:creationId xmlns:a16="http://schemas.microsoft.com/office/drawing/2014/main" id="{F02995F9-6332-437B-BF15-E91191433B50}"/>
                      </a:ext>
                    </a:extLst>
                  </p:cNvPr>
                  <p:cNvSpPr txBox="1"/>
                  <p:nvPr/>
                </p:nvSpPr>
                <p:spPr>
                  <a:xfrm>
                    <a:off x="7306064" y="3079101"/>
                    <a:ext cx="1031051" cy="369332"/>
                  </a:xfrm>
                  <a:prstGeom prst="rect">
                    <a:avLst/>
                  </a:prstGeom>
                  <a:noFill/>
                </p:spPr>
                <p:txBody>
                  <a:bodyPr wrap="none" rtlCol="0">
                    <a:spAutoFit/>
                  </a:bodyPr>
                  <a:lstStyle/>
                  <a:p>
                    <a14:m>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𝑁</m:t>
                            </m:r>
                          </m:e>
                          <m:sub>
                            <m:r>
                              <a:rPr lang="en-US" altLang="zh-CN" b="0" i="1" smtClean="0">
                                <a:latin typeface="Cambria Math" panose="02040503050406030204" pitchFamily="18" charset="0"/>
                              </a:rPr>
                              <m:t>𝐴𝑉</m:t>
                            </m:r>
                          </m:sub>
                        </m:sSub>
                        <m:r>
                          <a:rPr lang="en-US" altLang="zh-CN" i="1">
                            <a:latin typeface="Cambria Math" panose="02040503050406030204" pitchFamily="18" charset="0"/>
                          </a:rPr>
                          <m:t>=</m:t>
                        </m:r>
                      </m:oMath>
                    </a14:m>
                    <a:r>
                      <a:rPr lang="en-US" altLang="zh-CN" dirty="0"/>
                      <a:t>10</a:t>
                    </a:r>
                    <a:endParaRPr lang="zh-CN" altLang="en-US" dirty="0"/>
                  </a:p>
                </p:txBody>
              </p:sp>
            </mc:Choice>
            <mc:Fallback xmlns="">
              <p:sp>
                <p:nvSpPr>
                  <p:cNvPr id="40" name="文本框 39">
                    <a:extLst>
                      <a:ext uri="{FF2B5EF4-FFF2-40B4-BE49-F238E27FC236}">
                        <a16:creationId xmlns:a16="http://schemas.microsoft.com/office/drawing/2014/main" id="{F02995F9-6332-437B-BF15-E91191433B50}"/>
                      </a:ext>
                    </a:extLst>
                  </p:cNvPr>
                  <p:cNvSpPr txBox="1">
                    <a:spLocks noRot="1" noChangeAspect="1" noMove="1" noResize="1" noEditPoints="1" noAdjustHandles="1" noChangeArrowheads="1" noChangeShapeType="1" noTextEdit="1"/>
                  </p:cNvSpPr>
                  <p:nvPr/>
                </p:nvSpPr>
                <p:spPr>
                  <a:xfrm>
                    <a:off x="7306064" y="3079101"/>
                    <a:ext cx="1031051" cy="369332"/>
                  </a:xfrm>
                  <a:prstGeom prst="rect">
                    <a:avLst/>
                  </a:prstGeom>
                  <a:blipFill>
                    <a:blip r:embed="rId5"/>
                    <a:stretch>
                      <a:fillRect t="-13333" r="-18919" b="-68889"/>
                    </a:stretch>
                  </a:blipFill>
                </p:spPr>
                <p:txBody>
                  <a:bodyPr/>
                  <a:lstStyle/>
                  <a:p>
                    <a:r>
                      <a:rPr lang="zh-CN" altLang="en-US">
                        <a:noFill/>
                      </a:rPr>
                      <a:t> </a:t>
                    </a:r>
                  </a:p>
                </p:txBody>
              </p:sp>
            </mc:Fallback>
          </mc:AlternateContent>
          <p:grpSp>
            <p:nvGrpSpPr>
              <p:cNvPr id="45" name="组合 44">
                <a:extLst>
                  <a:ext uri="{FF2B5EF4-FFF2-40B4-BE49-F238E27FC236}">
                    <a16:creationId xmlns:a16="http://schemas.microsoft.com/office/drawing/2014/main" id="{18C21564-628B-4765-AC40-CD0E3AA0E9A4}"/>
                  </a:ext>
                </a:extLst>
              </p:cNvPr>
              <p:cNvGrpSpPr/>
              <p:nvPr/>
            </p:nvGrpSpPr>
            <p:grpSpPr>
              <a:xfrm>
                <a:off x="4865585" y="3644923"/>
                <a:ext cx="1232065" cy="585371"/>
                <a:chOff x="4865585" y="3644923"/>
                <a:chExt cx="1232065" cy="585371"/>
              </a:xfrm>
            </p:grpSpPr>
            <p:sp>
              <p:nvSpPr>
                <p:cNvPr id="42" name="iconfont-11432-4379856">
                  <a:extLst>
                    <a:ext uri="{FF2B5EF4-FFF2-40B4-BE49-F238E27FC236}">
                      <a16:creationId xmlns:a16="http://schemas.microsoft.com/office/drawing/2014/main" id="{8F31E7A9-9F69-4F42-8167-DE3FA289B560}"/>
                    </a:ext>
                  </a:extLst>
                </p:cNvPr>
                <p:cNvSpPr/>
                <p:nvPr/>
              </p:nvSpPr>
              <p:spPr>
                <a:xfrm>
                  <a:off x="4865586" y="4077132"/>
                  <a:ext cx="232701" cy="153162"/>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iconfont-11432-4379856">
                  <a:extLst>
                    <a:ext uri="{FF2B5EF4-FFF2-40B4-BE49-F238E27FC236}">
                      <a16:creationId xmlns:a16="http://schemas.microsoft.com/office/drawing/2014/main" id="{90801B08-9800-46A3-9E17-237A33263ED0}"/>
                    </a:ext>
                  </a:extLst>
                </p:cNvPr>
                <p:cNvSpPr/>
                <p:nvPr/>
              </p:nvSpPr>
              <p:spPr>
                <a:xfrm>
                  <a:off x="4865585" y="3839876"/>
                  <a:ext cx="232702" cy="153160"/>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solidFill>
                      <a:srgbClr val="FF0000"/>
                    </a:solidFill>
                  </a:endParaRPr>
                </a:p>
              </p:txBody>
            </p:sp>
            <p:sp>
              <p:nvSpPr>
                <p:cNvPr id="43" name="文本框 42">
                  <a:extLst>
                    <a:ext uri="{FF2B5EF4-FFF2-40B4-BE49-F238E27FC236}">
                      <a16:creationId xmlns:a16="http://schemas.microsoft.com/office/drawing/2014/main" id="{E6922319-D15E-4C4A-8712-757C4E536B7D}"/>
                    </a:ext>
                  </a:extLst>
                </p:cNvPr>
                <p:cNvSpPr txBox="1"/>
                <p:nvPr/>
              </p:nvSpPr>
              <p:spPr>
                <a:xfrm>
                  <a:off x="5090643" y="3644923"/>
                  <a:ext cx="1007007" cy="515526"/>
                </a:xfrm>
                <a:prstGeom prst="rect">
                  <a:avLst/>
                </a:prstGeom>
                <a:noFill/>
              </p:spPr>
              <p:txBody>
                <a:bodyPr wrap="none" rtlCol="0">
                  <a:spAutoFit/>
                </a:bodyPr>
                <a:lstStyle/>
                <a:p>
                  <a:pPr>
                    <a:lnSpc>
                      <a:spcPct val="150000"/>
                    </a:lnSpc>
                  </a:pPr>
                  <a:r>
                    <a:rPr lang="en-US" altLang="zh-CN" sz="1100" dirty="0"/>
                    <a:t>Avs</a:t>
                  </a:r>
                </a:p>
                <a:p>
                  <a:r>
                    <a:rPr lang="en-US" altLang="zh-CN" sz="1100" dirty="0"/>
                    <a:t>Human-driven</a:t>
                  </a:r>
                  <a:endParaRPr lang="zh-CN" altLang="en-US" sz="1100" dirty="0"/>
                </a:p>
              </p:txBody>
            </p:sp>
          </p:grpSp>
        </p:grpSp>
        <p:grpSp>
          <p:nvGrpSpPr>
            <p:cNvPr id="64" name="组合 63">
              <a:extLst>
                <a:ext uri="{FF2B5EF4-FFF2-40B4-BE49-F238E27FC236}">
                  <a16:creationId xmlns:a16="http://schemas.microsoft.com/office/drawing/2014/main" id="{454421DF-073A-4418-BA64-B810F7D144B5}"/>
                </a:ext>
              </a:extLst>
            </p:cNvPr>
            <p:cNvGrpSpPr/>
            <p:nvPr/>
          </p:nvGrpSpPr>
          <p:grpSpPr>
            <a:xfrm>
              <a:off x="7095900" y="3274426"/>
              <a:ext cx="1604524" cy="279188"/>
              <a:chOff x="7204990" y="2991393"/>
              <a:chExt cx="1604524" cy="279188"/>
            </a:xfrm>
          </p:grpSpPr>
          <p:sp>
            <p:nvSpPr>
              <p:cNvPr id="60" name="iconfont-11432-4379856">
                <a:extLst>
                  <a:ext uri="{FF2B5EF4-FFF2-40B4-BE49-F238E27FC236}">
                    <a16:creationId xmlns:a16="http://schemas.microsoft.com/office/drawing/2014/main" id="{76B77262-6DDF-4748-B833-1137BBE0651D}"/>
                  </a:ext>
                </a:extLst>
              </p:cNvPr>
              <p:cNvSpPr/>
              <p:nvPr/>
            </p:nvSpPr>
            <p:spPr>
              <a:xfrm>
                <a:off x="7238754" y="3064969"/>
                <a:ext cx="182337" cy="103443"/>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grpSp>
            <p:nvGrpSpPr>
              <p:cNvPr id="63" name="组合 62">
                <a:extLst>
                  <a:ext uri="{FF2B5EF4-FFF2-40B4-BE49-F238E27FC236}">
                    <a16:creationId xmlns:a16="http://schemas.microsoft.com/office/drawing/2014/main" id="{57F8E71E-03AB-477A-B8BE-6D975D8DF641}"/>
                  </a:ext>
                </a:extLst>
              </p:cNvPr>
              <p:cNvGrpSpPr/>
              <p:nvPr/>
            </p:nvGrpSpPr>
            <p:grpSpPr>
              <a:xfrm>
                <a:off x="7204990" y="2991393"/>
                <a:ext cx="1604524" cy="279188"/>
                <a:chOff x="7204990" y="2991393"/>
                <a:chExt cx="1604524" cy="279188"/>
              </a:xfrm>
            </p:grpSpPr>
            <p:grpSp>
              <p:nvGrpSpPr>
                <p:cNvPr id="58" name="组合 57">
                  <a:extLst>
                    <a:ext uri="{FF2B5EF4-FFF2-40B4-BE49-F238E27FC236}">
                      <a16:creationId xmlns:a16="http://schemas.microsoft.com/office/drawing/2014/main" id="{AD25CF15-247F-4679-9E7E-09914B2289AA}"/>
                    </a:ext>
                  </a:extLst>
                </p:cNvPr>
                <p:cNvGrpSpPr/>
                <p:nvPr/>
              </p:nvGrpSpPr>
              <p:grpSpPr>
                <a:xfrm>
                  <a:off x="7204990" y="2991393"/>
                  <a:ext cx="1604524" cy="279188"/>
                  <a:chOff x="1055161" y="4037846"/>
                  <a:chExt cx="2122591" cy="369332"/>
                </a:xfrm>
              </p:grpSpPr>
              <p:sp>
                <p:nvSpPr>
                  <p:cNvPr id="50" name="矩形 49">
                    <a:extLst>
                      <a:ext uri="{FF2B5EF4-FFF2-40B4-BE49-F238E27FC236}">
                        <a16:creationId xmlns:a16="http://schemas.microsoft.com/office/drawing/2014/main" id="{216F0A23-CE8B-47A1-A1C4-0F269914AAE0}"/>
                      </a:ext>
                    </a:extLst>
                  </p:cNvPr>
                  <p:cNvSpPr/>
                  <p:nvPr/>
                </p:nvSpPr>
                <p:spPr>
                  <a:xfrm>
                    <a:off x="1055161" y="4037846"/>
                    <a:ext cx="2122591" cy="36933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a:extLst>
                      <a:ext uri="{FF2B5EF4-FFF2-40B4-BE49-F238E27FC236}">
                        <a16:creationId xmlns:a16="http://schemas.microsoft.com/office/drawing/2014/main" id="{BFC72AD2-A211-47A6-825D-08601A93AE66}"/>
                      </a:ext>
                    </a:extLst>
                  </p:cNvPr>
                  <p:cNvCxnSpPr/>
                  <p:nvPr/>
                </p:nvCxnSpPr>
                <p:spPr>
                  <a:xfrm>
                    <a:off x="1377950" y="4037846"/>
                    <a:ext cx="0" cy="36933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ACA41AEC-A7C0-4AB3-8887-FD772E26FEFD}"/>
                      </a:ext>
                    </a:extLst>
                  </p:cNvPr>
                  <p:cNvCxnSpPr/>
                  <p:nvPr/>
                </p:nvCxnSpPr>
                <p:spPr>
                  <a:xfrm>
                    <a:off x="1701800" y="4037846"/>
                    <a:ext cx="0" cy="36933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55C3BBB1-DAD8-486A-B452-5711000235BE}"/>
                      </a:ext>
                    </a:extLst>
                  </p:cNvPr>
                  <p:cNvCxnSpPr/>
                  <p:nvPr/>
                </p:nvCxnSpPr>
                <p:spPr>
                  <a:xfrm>
                    <a:off x="2019300" y="4037846"/>
                    <a:ext cx="0" cy="36933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F1C4E52C-493E-42B0-9DA4-3973C759A215}"/>
                      </a:ext>
                    </a:extLst>
                  </p:cNvPr>
                  <p:cNvCxnSpPr/>
                  <p:nvPr/>
                </p:nvCxnSpPr>
                <p:spPr>
                  <a:xfrm>
                    <a:off x="2317750" y="4037846"/>
                    <a:ext cx="0" cy="36933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9FEEF23A-0B51-46C1-A9E5-9CE9F2B9686F}"/>
                      </a:ext>
                    </a:extLst>
                  </p:cNvPr>
                  <p:cNvCxnSpPr/>
                  <p:nvPr/>
                </p:nvCxnSpPr>
                <p:spPr>
                  <a:xfrm>
                    <a:off x="2616200" y="4037846"/>
                    <a:ext cx="0" cy="36933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D11F060B-1951-472F-8585-E30AE0AB3081}"/>
                      </a:ext>
                    </a:extLst>
                  </p:cNvPr>
                  <p:cNvCxnSpPr/>
                  <p:nvPr/>
                </p:nvCxnSpPr>
                <p:spPr>
                  <a:xfrm>
                    <a:off x="2914650" y="4037846"/>
                    <a:ext cx="0" cy="369332"/>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62" name="iconfont-11432-4379856">
                  <a:extLst>
                    <a:ext uri="{FF2B5EF4-FFF2-40B4-BE49-F238E27FC236}">
                      <a16:creationId xmlns:a16="http://schemas.microsoft.com/office/drawing/2014/main" id="{5FF15BC4-6118-41C7-9EA1-044EF9B597CA}"/>
                    </a:ext>
                  </a:extLst>
                </p:cNvPr>
                <p:cNvSpPr/>
                <p:nvPr/>
              </p:nvSpPr>
              <p:spPr>
                <a:xfrm>
                  <a:off x="7478760" y="3064969"/>
                  <a:ext cx="182337" cy="103443"/>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grpSp>
        </p:grpSp>
        <p:sp>
          <p:nvSpPr>
            <p:cNvPr id="65" name="文本框 64">
              <a:extLst>
                <a:ext uri="{FF2B5EF4-FFF2-40B4-BE49-F238E27FC236}">
                  <a16:creationId xmlns:a16="http://schemas.microsoft.com/office/drawing/2014/main" id="{BA54DE5E-7031-40CE-ACB8-93282943E95B}"/>
                </a:ext>
              </a:extLst>
            </p:cNvPr>
            <p:cNvSpPr txBox="1"/>
            <p:nvPr/>
          </p:nvSpPr>
          <p:spPr>
            <a:xfrm>
              <a:off x="7008487" y="2997007"/>
              <a:ext cx="647934" cy="253916"/>
            </a:xfrm>
            <a:prstGeom prst="rect">
              <a:avLst/>
            </a:prstGeom>
            <a:noFill/>
          </p:spPr>
          <p:txBody>
            <a:bodyPr wrap="none" rtlCol="0">
              <a:spAutoFit/>
            </a:bodyPr>
            <a:lstStyle/>
            <a:p>
              <a:r>
                <a:rPr lang="en-US" altLang="zh-CN" sz="1050" dirty="0"/>
                <a:t>FIFO List</a:t>
              </a:r>
            </a:p>
          </p:txBody>
        </p:sp>
        <p:sp>
          <p:nvSpPr>
            <p:cNvPr id="66" name="iconfont-11432-4379856">
              <a:extLst>
                <a:ext uri="{FF2B5EF4-FFF2-40B4-BE49-F238E27FC236}">
                  <a16:creationId xmlns:a16="http://schemas.microsoft.com/office/drawing/2014/main" id="{CF2673EC-7902-4D11-9F5F-051E58981991}"/>
                </a:ext>
              </a:extLst>
            </p:cNvPr>
            <p:cNvSpPr/>
            <p:nvPr/>
          </p:nvSpPr>
          <p:spPr>
            <a:xfrm>
              <a:off x="7613547" y="3348002"/>
              <a:ext cx="182337" cy="103443"/>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grpSp>
      <p:sp>
        <p:nvSpPr>
          <p:cNvPr id="67" name="任意多边形: 形状 66">
            <a:extLst>
              <a:ext uri="{FF2B5EF4-FFF2-40B4-BE49-F238E27FC236}">
                <a16:creationId xmlns:a16="http://schemas.microsoft.com/office/drawing/2014/main" id="{0990D064-0095-4D66-A156-05493664A14B}"/>
              </a:ext>
            </a:extLst>
          </p:cNvPr>
          <p:cNvSpPr/>
          <p:nvPr/>
        </p:nvSpPr>
        <p:spPr>
          <a:xfrm>
            <a:off x="6197015" y="3290400"/>
            <a:ext cx="1296726" cy="1083611"/>
          </a:xfrm>
          <a:custGeom>
            <a:avLst/>
            <a:gdLst>
              <a:gd name="connsiteX0" fmla="*/ 1539240 w 1539240"/>
              <a:gd name="connsiteY0" fmla="*/ 0 h 449580"/>
              <a:gd name="connsiteX1" fmla="*/ 929640 w 1539240"/>
              <a:gd name="connsiteY1" fmla="*/ 175260 h 449580"/>
              <a:gd name="connsiteX2" fmla="*/ 533400 w 1539240"/>
              <a:gd name="connsiteY2" fmla="*/ 91440 h 449580"/>
              <a:gd name="connsiteX3" fmla="*/ 0 w 1539240"/>
              <a:gd name="connsiteY3" fmla="*/ 449580 h 449580"/>
            </a:gdLst>
            <a:ahLst/>
            <a:cxnLst>
              <a:cxn ang="0">
                <a:pos x="connsiteX0" y="connsiteY0"/>
              </a:cxn>
              <a:cxn ang="0">
                <a:pos x="connsiteX1" y="connsiteY1"/>
              </a:cxn>
              <a:cxn ang="0">
                <a:pos x="connsiteX2" y="connsiteY2"/>
              </a:cxn>
              <a:cxn ang="0">
                <a:pos x="connsiteX3" y="connsiteY3"/>
              </a:cxn>
            </a:cxnLst>
            <a:rect l="l" t="t" r="r" b="b"/>
            <a:pathLst>
              <a:path w="1539240" h="449580">
                <a:moveTo>
                  <a:pt x="1539240" y="0"/>
                </a:moveTo>
                <a:cubicBezTo>
                  <a:pt x="1318260" y="80010"/>
                  <a:pt x="1097280" y="160020"/>
                  <a:pt x="929640" y="175260"/>
                </a:cubicBezTo>
                <a:cubicBezTo>
                  <a:pt x="762000" y="190500"/>
                  <a:pt x="688340" y="45720"/>
                  <a:pt x="533400" y="91440"/>
                </a:cubicBezTo>
                <a:cubicBezTo>
                  <a:pt x="378460" y="137160"/>
                  <a:pt x="91440" y="389890"/>
                  <a:pt x="0" y="449580"/>
                </a:cubicBezTo>
              </a:path>
            </a:pathLst>
          </a:custGeom>
          <a:noFill/>
          <a:ln>
            <a:solidFill>
              <a:srgbClr val="C0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59" name="页脚占位符 2">
            <a:extLst>
              <a:ext uri="{FF2B5EF4-FFF2-40B4-BE49-F238E27FC236}">
                <a16:creationId xmlns:a16="http://schemas.microsoft.com/office/drawing/2014/main" id="{A4F7B847-B078-4486-BE70-D4DC45BE103D}"/>
              </a:ext>
            </a:extLst>
          </p:cNvPr>
          <p:cNvSpPr txBox="1">
            <a:spLocks/>
          </p:cNvSpPr>
          <p:nvPr/>
        </p:nvSpPr>
        <p:spPr>
          <a:xfrm>
            <a:off x="183008" y="6356351"/>
            <a:ext cx="8246114" cy="415806"/>
          </a:xfrm>
          <a:prstGeom prst="rect">
            <a:avLst/>
          </a:prstGeom>
        </p:spPr>
        <p:txBody>
          <a:bodyPr vert="horz" lIns="91440" tIns="45720" rIns="91440" bIns="45720" rtlCol="0" anchor="t"/>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altLang="zh-CN" dirty="0"/>
              <a:t>[1] Abdul R, et al. </a:t>
            </a:r>
            <a:r>
              <a:rPr lang="en-US" altLang="zh-CN" dirty="0">
                <a:solidFill>
                  <a:srgbClr val="02409A"/>
                </a:solidFill>
              </a:rPr>
              <a:t>Dissipating stop-and-go waves in closed and open networks via deep reinforcement learning</a:t>
            </a:r>
            <a:r>
              <a:rPr lang="en-US" altLang="zh-CN" dirty="0"/>
              <a:t>.  ITSC. 2018</a:t>
            </a:r>
          </a:p>
          <a:p>
            <a:pPr algn="l"/>
            <a:r>
              <a:rPr lang="en-US" altLang="zh-CN" dirty="0"/>
              <a:t>[2] </a:t>
            </a:r>
            <a:r>
              <a:rPr lang="en-US" altLang="zh-CN" dirty="0" err="1"/>
              <a:t>Vinitsky</a:t>
            </a:r>
            <a:r>
              <a:rPr lang="en-US" altLang="zh-CN" dirty="0"/>
              <a:t> E, et al. Benchmarks for reinforcement learning in mixed-autonomy traffic[C]. Conference on Robot Learning. 2018.</a:t>
            </a:r>
          </a:p>
          <a:p>
            <a:pPr algn="l"/>
            <a:endParaRPr lang="en-US" altLang="zh-CN" dirty="0"/>
          </a:p>
        </p:txBody>
      </p:sp>
    </p:spTree>
    <p:extLst>
      <p:ext uri="{BB962C8B-B14F-4D97-AF65-F5344CB8AC3E}">
        <p14:creationId xmlns:p14="http://schemas.microsoft.com/office/powerpoint/2010/main" val="805018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12</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954107"/>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大规模集中式</a:t>
            </a:r>
          </a:p>
          <a:p>
            <a:pPr>
              <a:lnSpc>
                <a:spcPct val="100000"/>
              </a:lnSpc>
            </a:pPr>
            <a:endParaRPr lang="en-US" altLang="zh-CN" sz="2800" b="1" spc="200" dirty="0">
              <a:solidFill>
                <a:schemeClr val="bg1"/>
              </a:solidFill>
              <a:latin typeface="Calibri" panose="020F0502020204030204" pitchFamily="34" charset="0"/>
              <a:ea typeface="微软雅黑" panose="020B0503020204020204" pitchFamily="34" charset="-122"/>
            </a:endParaRPr>
          </a:p>
        </p:txBody>
      </p:sp>
      <p:grpSp>
        <p:nvGrpSpPr>
          <p:cNvPr id="5" name="组合 4">
            <a:extLst>
              <a:ext uri="{FF2B5EF4-FFF2-40B4-BE49-F238E27FC236}">
                <a16:creationId xmlns:a16="http://schemas.microsoft.com/office/drawing/2014/main" id="{C9C036CD-1283-42E7-8E7C-4A326F617CC9}"/>
              </a:ext>
            </a:extLst>
          </p:cNvPr>
          <p:cNvGrpSpPr/>
          <p:nvPr/>
        </p:nvGrpSpPr>
        <p:grpSpPr>
          <a:xfrm>
            <a:off x="428281" y="974232"/>
            <a:ext cx="8403220" cy="1121268"/>
            <a:chOff x="370390" y="5369886"/>
            <a:chExt cx="8403220" cy="1121268"/>
          </a:xfrm>
        </p:grpSpPr>
        <p:grpSp>
          <p:nvGrpSpPr>
            <p:cNvPr id="6" name="组合 5">
              <a:extLst>
                <a:ext uri="{FF2B5EF4-FFF2-40B4-BE49-F238E27FC236}">
                  <a16:creationId xmlns:a16="http://schemas.microsoft.com/office/drawing/2014/main" id="{50F073E5-BFDE-4BC7-BB62-E5AAD20EE67B}"/>
                </a:ext>
              </a:extLst>
            </p:cNvPr>
            <p:cNvGrpSpPr/>
            <p:nvPr/>
          </p:nvGrpSpPr>
          <p:grpSpPr>
            <a:xfrm>
              <a:off x="370390" y="5379355"/>
              <a:ext cx="8403220" cy="1111799"/>
              <a:chOff x="370390" y="5162115"/>
              <a:chExt cx="8403220" cy="1111799"/>
            </a:xfrm>
          </p:grpSpPr>
          <p:sp>
            <p:nvSpPr>
              <p:cNvPr id="8" name="矩形 7">
                <a:extLst>
                  <a:ext uri="{FF2B5EF4-FFF2-40B4-BE49-F238E27FC236}">
                    <a16:creationId xmlns:a16="http://schemas.microsoft.com/office/drawing/2014/main" id="{E0E53ABC-1BB1-43B7-9CB2-8D3174CE1D9E}"/>
                  </a:ext>
                </a:extLst>
              </p:cNvPr>
              <p:cNvSpPr/>
              <p:nvPr/>
            </p:nvSpPr>
            <p:spPr>
              <a:xfrm>
                <a:off x="370390" y="5162115"/>
                <a:ext cx="878005" cy="1111798"/>
              </a:xfrm>
              <a:prstGeom prst="rect">
                <a:avLst/>
              </a:prstGeom>
              <a:solidFill>
                <a:srgbClr val="02409A"/>
              </a:solid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挑战</a:t>
                </a:r>
              </a:p>
            </p:txBody>
          </p:sp>
          <p:sp>
            <p:nvSpPr>
              <p:cNvPr id="10" name="矩形 9">
                <a:extLst>
                  <a:ext uri="{FF2B5EF4-FFF2-40B4-BE49-F238E27FC236}">
                    <a16:creationId xmlns:a16="http://schemas.microsoft.com/office/drawing/2014/main" id="{E8D06A4C-7636-4C97-9A2A-5EFF78FF7D8C}"/>
                  </a:ext>
                </a:extLst>
              </p:cNvPr>
              <p:cNvSpPr/>
              <p:nvPr/>
            </p:nvSpPr>
            <p:spPr>
              <a:xfrm>
                <a:off x="1248395" y="5162116"/>
                <a:ext cx="7525215" cy="1111798"/>
              </a:xfrm>
              <a:prstGeom prst="rect">
                <a:avLst/>
              </a:prstGeom>
              <a:no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页脚占位符 2">
              <a:extLst>
                <a:ext uri="{FF2B5EF4-FFF2-40B4-BE49-F238E27FC236}">
                  <a16:creationId xmlns:a16="http://schemas.microsoft.com/office/drawing/2014/main" id="{64590158-FED3-498B-834A-026F61542F71}"/>
                </a:ext>
              </a:extLst>
            </p:cNvPr>
            <p:cNvSpPr txBox="1">
              <a:spLocks/>
            </p:cNvSpPr>
            <p:nvPr/>
          </p:nvSpPr>
          <p:spPr>
            <a:xfrm>
              <a:off x="1340305" y="5369886"/>
              <a:ext cx="5432284" cy="1045067"/>
            </a:xfrm>
            <a:prstGeom prst="rect">
              <a:avLst/>
            </a:prstGeom>
          </p:spPr>
          <p:txBody>
            <a:bodyPr vert="horz" lIns="91440" tIns="45720" rIns="91440" bIns="45720" rtlCol="0" anchor="t" anchorCtr="0"/>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indent="180000" algn="l">
                <a:lnSpc>
                  <a:spcPct val="125000"/>
                </a:lnSpc>
                <a:buFont typeface="Arial" panose="020B0604020202020204" pitchFamily="34" charset="0"/>
                <a:buChar char="•"/>
              </a:pPr>
              <a:r>
                <a:rPr lang="zh-CN" altLang="en-US" sz="1800" b="1" dirty="0">
                  <a:solidFill>
                    <a:srgbClr val="6B2D0B"/>
                  </a:solidFill>
                </a:rPr>
                <a:t>状态空间和动作空间维度爆炸</a:t>
              </a:r>
              <a:endParaRPr lang="en-US" altLang="zh-CN" sz="1800" b="1" dirty="0">
                <a:solidFill>
                  <a:srgbClr val="6B2D0B"/>
                </a:solidFill>
              </a:endParaRPr>
            </a:p>
            <a:p>
              <a:pPr indent="180000" algn="l">
                <a:lnSpc>
                  <a:spcPct val="125000"/>
                </a:lnSpc>
                <a:buFont typeface="Arial" panose="020B0604020202020204" pitchFamily="34" charset="0"/>
                <a:buChar char="•"/>
              </a:pPr>
              <a:r>
                <a:rPr lang="zh-CN" altLang="en-US" sz="1800" b="1" dirty="0">
                  <a:solidFill>
                    <a:srgbClr val="6B2D0B"/>
                  </a:solidFill>
                </a:rPr>
                <a:t>智能体</a:t>
              </a:r>
              <a:r>
                <a:rPr lang="en-US" altLang="zh-CN" sz="1800" b="1" dirty="0">
                  <a:solidFill>
                    <a:srgbClr val="6B2D0B"/>
                  </a:solidFill>
                </a:rPr>
                <a:t>Reward</a:t>
              </a:r>
              <a:r>
                <a:rPr lang="zh-CN" altLang="en-US" sz="1800" b="1" dirty="0">
                  <a:solidFill>
                    <a:srgbClr val="6B2D0B"/>
                  </a:solidFill>
                </a:rPr>
                <a:t>存在噪音</a:t>
              </a:r>
              <a:endParaRPr lang="en-US" altLang="zh-CN" sz="1800" b="1" dirty="0">
                <a:solidFill>
                  <a:srgbClr val="6B2D0B"/>
                </a:solidFill>
              </a:endParaRPr>
            </a:p>
            <a:p>
              <a:pPr indent="180000" algn="l">
                <a:lnSpc>
                  <a:spcPct val="125000"/>
                </a:lnSpc>
                <a:buFont typeface="Arial" panose="020B0604020202020204" pitchFamily="34" charset="0"/>
                <a:buChar char="•"/>
              </a:pPr>
              <a:r>
                <a:rPr lang="en-US" altLang="zh-CN" sz="1800" b="1" dirty="0">
                  <a:solidFill>
                    <a:srgbClr val="6B2D0B"/>
                  </a:solidFill>
                </a:rPr>
                <a:t>Reward</a:t>
              </a:r>
              <a:r>
                <a:rPr lang="zh-CN" altLang="en-US" sz="1800" b="1" dirty="0">
                  <a:solidFill>
                    <a:srgbClr val="6B2D0B"/>
                  </a:solidFill>
                </a:rPr>
                <a:t>存在延迟</a:t>
              </a:r>
              <a:endParaRPr lang="en-US" altLang="zh-CN" sz="1800" b="1" dirty="0">
                <a:solidFill>
                  <a:srgbClr val="6B2D0B"/>
                </a:solidFill>
              </a:endParaRPr>
            </a:p>
            <a:p>
              <a:pPr indent="180000" algn="l">
                <a:lnSpc>
                  <a:spcPct val="125000"/>
                </a:lnSpc>
                <a:buFont typeface="Arial" panose="020B0604020202020204" pitchFamily="34" charset="0"/>
                <a:buChar char="•"/>
              </a:pPr>
              <a:endParaRPr lang="en-US" altLang="zh-CN" sz="1800" b="1" dirty="0">
                <a:solidFill>
                  <a:srgbClr val="02409A"/>
                </a:solidFill>
              </a:endParaRPr>
            </a:p>
          </p:txBody>
        </p:sp>
      </p:grpSp>
      <p:sp>
        <p:nvSpPr>
          <p:cNvPr id="4" name="文本框 3">
            <a:extLst>
              <a:ext uri="{FF2B5EF4-FFF2-40B4-BE49-F238E27FC236}">
                <a16:creationId xmlns:a16="http://schemas.microsoft.com/office/drawing/2014/main" id="{46667624-30FF-4C09-9A4E-C11F17E67461}"/>
              </a:ext>
            </a:extLst>
          </p:cNvPr>
          <p:cNvSpPr txBox="1"/>
          <p:nvPr/>
        </p:nvSpPr>
        <p:spPr>
          <a:xfrm>
            <a:off x="538957" y="2254313"/>
            <a:ext cx="5111784" cy="1477328"/>
          </a:xfrm>
          <a:prstGeom prst="rect">
            <a:avLst/>
          </a:prstGeom>
          <a:noFill/>
        </p:spPr>
        <p:txBody>
          <a:bodyPr wrap="none" rtlCol="0">
            <a:spAutoFit/>
          </a:bodyPr>
          <a:lstStyle/>
          <a:p>
            <a:r>
              <a:rPr lang="en-US" altLang="zh-CN" dirty="0"/>
              <a:t>Transfer reinforcement learning + Modular approach</a:t>
            </a:r>
          </a:p>
          <a:p>
            <a:endParaRPr lang="en-US" altLang="zh-CN" dirty="0"/>
          </a:p>
          <a:p>
            <a:endParaRPr lang="en-US" altLang="zh-CN" dirty="0"/>
          </a:p>
          <a:p>
            <a:endParaRPr lang="en-US" altLang="zh-CN" dirty="0"/>
          </a:p>
          <a:p>
            <a:endParaRPr lang="en-US" altLang="zh-CN" dirty="0"/>
          </a:p>
        </p:txBody>
      </p:sp>
      <p:grpSp>
        <p:nvGrpSpPr>
          <p:cNvPr id="101" name="组合 100">
            <a:extLst>
              <a:ext uri="{FF2B5EF4-FFF2-40B4-BE49-F238E27FC236}">
                <a16:creationId xmlns:a16="http://schemas.microsoft.com/office/drawing/2014/main" id="{B6EE6C83-C1D5-4EA5-8154-BF8DC4E40F11}"/>
              </a:ext>
            </a:extLst>
          </p:cNvPr>
          <p:cNvGrpSpPr/>
          <p:nvPr/>
        </p:nvGrpSpPr>
        <p:grpSpPr>
          <a:xfrm>
            <a:off x="428281" y="2992977"/>
            <a:ext cx="8198712" cy="3330769"/>
            <a:chOff x="593361" y="2691777"/>
            <a:chExt cx="8198712" cy="3330769"/>
          </a:xfrm>
        </p:grpSpPr>
        <p:grpSp>
          <p:nvGrpSpPr>
            <p:cNvPr id="12" name="组合 11">
              <a:extLst>
                <a:ext uri="{FF2B5EF4-FFF2-40B4-BE49-F238E27FC236}">
                  <a16:creationId xmlns:a16="http://schemas.microsoft.com/office/drawing/2014/main" id="{7E87C6A8-3C79-49E9-B741-F34AABA0C399}"/>
                </a:ext>
              </a:extLst>
            </p:cNvPr>
            <p:cNvGrpSpPr/>
            <p:nvPr/>
          </p:nvGrpSpPr>
          <p:grpSpPr>
            <a:xfrm>
              <a:off x="4776717" y="3794325"/>
              <a:ext cx="4015356" cy="2170597"/>
              <a:chOff x="4702834" y="3608447"/>
              <a:chExt cx="4002211" cy="2510016"/>
            </a:xfrm>
          </p:grpSpPr>
          <p:grpSp>
            <p:nvGrpSpPr>
              <p:cNvPr id="27" name="组合 26">
                <a:extLst>
                  <a:ext uri="{FF2B5EF4-FFF2-40B4-BE49-F238E27FC236}">
                    <a16:creationId xmlns:a16="http://schemas.microsoft.com/office/drawing/2014/main" id="{9BE4EC4E-AE41-402C-97F2-F24C11FFA372}"/>
                  </a:ext>
                </a:extLst>
              </p:cNvPr>
              <p:cNvGrpSpPr/>
              <p:nvPr/>
            </p:nvGrpSpPr>
            <p:grpSpPr>
              <a:xfrm>
                <a:off x="4702834" y="3731661"/>
                <a:ext cx="4002211" cy="2386802"/>
                <a:chOff x="669630" y="3162332"/>
                <a:chExt cx="6701728" cy="2961936"/>
              </a:xfrm>
            </p:grpSpPr>
            <p:cxnSp>
              <p:nvCxnSpPr>
                <p:cNvPr id="33" name="直接连接符 32">
                  <a:extLst>
                    <a:ext uri="{FF2B5EF4-FFF2-40B4-BE49-F238E27FC236}">
                      <a16:creationId xmlns:a16="http://schemas.microsoft.com/office/drawing/2014/main" id="{8F2978CA-AFE8-478C-B9DE-3A5C00D3D86D}"/>
                    </a:ext>
                  </a:extLst>
                </p:cNvPr>
                <p:cNvCxnSpPr>
                  <a:cxnSpLocks/>
                </p:cNvCxnSpPr>
                <p:nvPr/>
              </p:nvCxnSpPr>
              <p:spPr>
                <a:xfrm>
                  <a:off x="669630" y="4352081"/>
                  <a:ext cx="6701728"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7256E347-8C46-48B0-B651-40F291EEB686}"/>
                    </a:ext>
                  </a:extLst>
                </p:cNvPr>
                <p:cNvCxnSpPr>
                  <a:cxnSpLocks/>
                </p:cNvCxnSpPr>
                <p:nvPr/>
              </p:nvCxnSpPr>
              <p:spPr>
                <a:xfrm flipV="1">
                  <a:off x="3020951" y="4862621"/>
                  <a:ext cx="1299589" cy="107335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AB422761-DC46-4662-A945-B7E4156ABB18}"/>
                    </a:ext>
                  </a:extLst>
                </p:cNvPr>
                <p:cNvCxnSpPr>
                  <a:cxnSpLocks/>
                </p:cNvCxnSpPr>
                <p:nvPr/>
              </p:nvCxnSpPr>
              <p:spPr>
                <a:xfrm>
                  <a:off x="669630" y="4862621"/>
                  <a:ext cx="365091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BCDB82AB-5CE7-4BA2-8ADF-AADCE8816176}"/>
                    </a:ext>
                  </a:extLst>
                </p:cNvPr>
                <p:cNvCxnSpPr>
                  <a:cxnSpLocks/>
                </p:cNvCxnSpPr>
                <p:nvPr/>
              </p:nvCxnSpPr>
              <p:spPr>
                <a:xfrm flipV="1">
                  <a:off x="3420876" y="4862620"/>
                  <a:ext cx="1552883" cy="126164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9DE1007B-A0CE-4464-A495-599649AEEFB8}"/>
                    </a:ext>
                  </a:extLst>
                </p:cNvPr>
                <p:cNvCxnSpPr>
                  <a:cxnSpLocks/>
                </p:cNvCxnSpPr>
                <p:nvPr/>
              </p:nvCxnSpPr>
              <p:spPr>
                <a:xfrm>
                  <a:off x="4973759" y="4862620"/>
                  <a:ext cx="2397599"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8" name="iconfont-11432-4379856">
                  <a:extLst>
                    <a:ext uri="{FF2B5EF4-FFF2-40B4-BE49-F238E27FC236}">
                      <a16:creationId xmlns:a16="http://schemas.microsoft.com/office/drawing/2014/main" id="{D14EA954-37BB-4868-81F8-A929138231D0}"/>
                    </a:ext>
                  </a:extLst>
                </p:cNvPr>
                <p:cNvSpPr/>
                <p:nvPr/>
              </p:nvSpPr>
              <p:spPr>
                <a:xfrm>
                  <a:off x="870200" y="4379270"/>
                  <a:ext cx="389661"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cxnSp>
              <p:nvCxnSpPr>
                <p:cNvPr id="39" name="直接连接符 38">
                  <a:extLst>
                    <a:ext uri="{FF2B5EF4-FFF2-40B4-BE49-F238E27FC236}">
                      <a16:creationId xmlns:a16="http://schemas.microsoft.com/office/drawing/2014/main" id="{92529F5E-E22A-488F-8262-F6A59DBC2370}"/>
                    </a:ext>
                  </a:extLst>
                </p:cNvPr>
                <p:cNvCxnSpPr>
                  <a:cxnSpLocks/>
                </p:cNvCxnSpPr>
                <p:nvPr/>
              </p:nvCxnSpPr>
              <p:spPr>
                <a:xfrm flipV="1">
                  <a:off x="3935621" y="3607379"/>
                  <a:ext cx="585207" cy="1128865"/>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40" name="iconfont-11432-4379856">
                  <a:extLst>
                    <a:ext uri="{FF2B5EF4-FFF2-40B4-BE49-F238E27FC236}">
                      <a16:creationId xmlns:a16="http://schemas.microsoft.com/office/drawing/2014/main" id="{1870CE41-F632-4068-9229-B20091FBFA04}"/>
                    </a:ext>
                  </a:extLst>
                </p:cNvPr>
                <p:cNvSpPr/>
                <p:nvPr/>
              </p:nvSpPr>
              <p:spPr>
                <a:xfrm>
                  <a:off x="1570203" y="4597386"/>
                  <a:ext cx="389659"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iconfont-11432-4379856">
                  <a:extLst>
                    <a:ext uri="{FF2B5EF4-FFF2-40B4-BE49-F238E27FC236}">
                      <a16:creationId xmlns:a16="http://schemas.microsoft.com/office/drawing/2014/main" id="{92974F5E-6356-4EBF-A62C-8969A4F569B9}"/>
                    </a:ext>
                  </a:extLst>
                </p:cNvPr>
                <p:cNvSpPr/>
                <p:nvPr/>
              </p:nvSpPr>
              <p:spPr>
                <a:xfrm>
                  <a:off x="6241921" y="4544384"/>
                  <a:ext cx="389659"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2" name="iconfont-11432-4379856">
                  <a:extLst>
                    <a:ext uri="{FF2B5EF4-FFF2-40B4-BE49-F238E27FC236}">
                      <a16:creationId xmlns:a16="http://schemas.microsoft.com/office/drawing/2014/main" id="{E283E037-BE42-47BD-BDA8-1024334BCBCD}"/>
                    </a:ext>
                  </a:extLst>
                </p:cNvPr>
                <p:cNvSpPr/>
                <p:nvPr/>
              </p:nvSpPr>
              <p:spPr>
                <a:xfrm>
                  <a:off x="1985360" y="4391149"/>
                  <a:ext cx="389661"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solidFill>
                      <a:srgbClr val="FF0000"/>
                    </a:solidFill>
                  </a:endParaRPr>
                </a:p>
              </p:txBody>
            </p:sp>
            <p:sp>
              <p:nvSpPr>
                <p:cNvPr id="43" name="iconfont-11432-4379856">
                  <a:extLst>
                    <a:ext uri="{FF2B5EF4-FFF2-40B4-BE49-F238E27FC236}">
                      <a16:creationId xmlns:a16="http://schemas.microsoft.com/office/drawing/2014/main" id="{17B7082F-B7FF-4A5D-8525-22C26B8F408D}"/>
                    </a:ext>
                  </a:extLst>
                </p:cNvPr>
                <p:cNvSpPr/>
                <p:nvPr/>
              </p:nvSpPr>
              <p:spPr>
                <a:xfrm>
                  <a:off x="3344694" y="4628160"/>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4" name="iconfont-11432-4379856">
                  <a:extLst>
                    <a:ext uri="{FF2B5EF4-FFF2-40B4-BE49-F238E27FC236}">
                      <a16:creationId xmlns:a16="http://schemas.microsoft.com/office/drawing/2014/main" id="{0389358C-5D32-4ADA-8E01-53F3547C31FD}"/>
                    </a:ext>
                  </a:extLst>
                </p:cNvPr>
                <p:cNvSpPr/>
                <p:nvPr/>
              </p:nvSpPr>
              <p:spPr>
                <a:xfrm>
                  <a:off x="3627373" y="4393714"/>
                  <a:ext cx="389659"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sp>
              <p:nvSpPr>
                <p:cNvPr id="45" name="iconfont-11432-4379856">
                  <a:extLst>
                    <a:ext uri="{FF2B5EF4-FFF2-40B4-BE49-F238E27FC236}">
                      <a16:creationId xmlns:a16="http://schemas.microsoft.com/office/drawing/2014/main" id="{911D5F19-4B98-4C3D-8044-90A88E529AC6}"/>
                    </a:ext>
                  </a:extLst>
                </p:cNvPr>
                <p:cNvSpPr/>
                <p:nvPr/>
              </p:nvSpPr>
              <p:spPr>
                <a:xfrm>
                  <a:off x="4021686" y="462028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6" name="iconfont-11432-4379856">
                  <a:extLst>
                    <a:ext uri="{FF2B5EF4-FFF2-40B4-BE49-F238E27FC236}">
                      <a16:creationId xmlns:a16="http://schemas.microsoft.com/office/drawing/2014/main" id="{BE64E885-1DB2-4264-8C8A-B399A36CF70B}"/>
                    </a:ext>
                  </a:extLst>
                </p:cNvPr>
                <p:cNvSpPr/>
                <p:nvPr/>
              </p:nvSpPr>
              <p:spPr>
                <a:xfrm>
                  <a:off x="5028348" y="4627234"/>
                  <a:ext cx="389659"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7" name="iconfont-11432-4379856">
                  <a:extLst>
                    <a:ext uri="{FF2B5EF4-FFF2-40B4-BE49-F238E27FC236}">
                      <a16:creationId xmlns:a16="http://schemas.microsoft.com/office/drawing/2014/main" id="{13A1D288-4348-4307-A019-2A62B24D0E0A}"/>
                    </a:ext>
                  </a:extLst>
                </p:cNvPr>
                <p:cNvSpPr/>
                <p:nvPr/>
              </p:nvSpPr>
              <p:spPr>
                <a:xfrm>
                  <a:off x="4552997" y="4608004"/>
                  <a:ext cx="389659"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8" name="iconfont-11432-4379856">
                  <a:extLst>
                    <a:ext uri="{FF2B5EF4-FFF2-40B4-BE49-F238E27FC236}">
                      <a16:creationId xmlns:a16="http://schemas.microsoft.com/office/drawing/2014/main" id="{EFA0A6B0-BA90-4315-842A-D9C727745F7D}"/>
                    </a:ext>
                  </a:extLst>
                </p:cNvPr>
                <p:cNvSpPr/>
                <p:nvPr/>
              </p:nvSpPr>
              <p:spPr>
                <a:xfrm>
                  <a:off x="5706356" y="4424455"/>
                  <a:ext cx="389659" cy="190066"/>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9" name="iconfont-11432-4379856">
                  <a:extLst>
                    <a:ext uri="{FF2B5EF4-FFF2-40B4-BE49-F238E27FC236}">
                      <a16:creationId xmlns:a16="http://schemas.microsoft.com/office/drawing/2014/main" id="{00E0922C-4B23-4306-ADE3-433514643196}"/>
                    </a:ext>
                  </a:extLst>
                </p:cNvPr>
                <p:cNvSpPr/>
                <p:nvPr/>
              </p:nvSpPr>
              <p:spPr>
                <a:xfrm>
                  <a:off x="4740017" y="4396297"/>
                  <a:ext cx="389659"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cxnSp>
              <p:nvCxnSpPr>
                <p:cNvPr id="50" name="直接连接符 49">
                  <a:extLst>
                    <a:ext uri="{FF2B5EF4-FFF2-40B4-BE49-F238E27FC236}">
                      <a16:creationId xmlns:a16="http://schemas.microsoft.com/office/drawing/2014/main" id="{D7994695-DBC1-45F0-93B0-F4FC91534E0C}"/>
                    </a:ext>
                  </a:extLst>
                </p:cNvPr>
                <p:cNvCxnSpPr>
                  <a:cxnSpLocks/>
                </p:cNvCxnSpPr>
                <p:nvPr/>
              </p:nvCxnSpPr>
              <p:spPr>
                <a:xfrm flipH="1" flipV="1">
                  <a:off x="4808162" y="3615856"/>
                  <a:ext cx="643029" cy="1120388"/>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51" name="iconfont-11432-4379856">
                  <a:extLst>
                    <a:ext uri="{FF2B5EF4-FFF2-40B4-BE49-F238E27FC236}">
                      <a16:creationId xmlns:a16="http://schemas.microsoft.com/office/drawing/2014/main" id="{2F2DE589-AE1E-435B-A4D9-1F19092A07A9}"/>
                    </a:ext>
                  </a:extLst>
                </p:cNvPr>
                <p:cNvSpPr/>
                <p:nvPr/>
              </p:nvSpPr>
              <p:spPr>
                <a:xfrm>
                  <a:off x="2503277" y="4605847"/>
                  <a:ext cx="389659"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2" name="iconfont-11432-4379856">
                  <a:extLst>
                    <a:ext uri="{FF2B5EF4-FFF2-40B4-BE49-F238E27FC236}">
                      <a16:creationId xmlns:a16="http://schemas.microsoft.com/office/drawing/2014/main" id="{D9E2C4BE-7D61-4885-8B45-C5A2C576FD46}"/>
                    </a:ext>
                  </a:extLst>
                </p:cNvPr>
                <p:cNvSpPr/>
                <p:nvPr/>
              </p:nvSpPr>
              <p:spPr>
                <a:xfrm>
                  <a:off x="2989931" y="4393699"/>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3" name="iconfont-11432-4379856">
                  <a:extLst>
                    <a:ext uri="{FF2B5EF4-FFF2-40B4-BE49-F238E27FC236}">
                      <a16:creationId xmlns:a16="http://schemas.microsoft.com/office/drawing/2014/main" id="{DED163D6-8721-4C43-9C39-3EFB85020EB3}"/>
                    </a:ext>
                  </a:extLst>
                </p:cNvPr>
                <p:cNvSpPr/>
                <p:nvPr/>
              </p:nvSpPr>
              <p:spPr>
                <a:xfrm rot="19150142">
                  <a:off x="3549715" y="551347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4" name="iconfont-11432-4379856">
                  <a:extLst>
                    <a:ext uri="{FF2B5EF4-FFF2-40B4-BE49-F238E27FC236}">
                      <a16:creationId xmlns:a16="http://schemas.microsoft.com/office/drawing/2014/main" id="{8A354169-8788-4771-BAF2-B76CE92D4E7B}"/>
                    </a:ext>
                  </a:extLst>
                </p:cNvPr>
                <p:cNvSpPr/>
                <p:nvPr/>
              </p:nvSpPr>
              <p:spPr>
                <a:xfrm rot="19150142">
                  <a:off x="3960476" y="5193461"/>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5" name="iconfont-11432-4379856">
                  <a:extLst>
                    <a:ext uri="{FF2B5EF4-FFF2-40B4-BE49-F238E27FC236}">
                      <a16:creationId xmlns:a16="http://schemas.microsoft.com/office/drawing/2014/main" id="{3AFA7EF2-B442-41EF-A8F4-012FC807E04E}"/>
                    </a:ext>
                  </a:extLst>
                </p:cNvPr>
                <p:cNvSpPr/>
                <p:nvPr/>
              </p:nvSpPr>
              <p:spPr>
                <a:xfrm rot="19150142">
                  <a:off x="4361603" y="4867636"/>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6" name="iconfont-11432-4379856">
                  <a:extLst>
                    <a:ext uri="{FF2B5EF4-FFF2-40B4-BE49-F238E27FC236}">
                      <a16:creationId xmlns:a16="http://schemas.microsoft.com/office/drawing/2014/main" id="{54043BDE-DB00-444C-B75B-358F9D0E5B00}"/>
                    </a:ext>
                  </a:extLst>
                </p:cNvPr>
                <p:cNvSpPr/>
                <p:nvPr/>
              </p:nvSpPr>
              <p:spPr>
                <a:xfrm>
                  <a:off x="4253549" y="4400189"/>
                  <a:ext cx="389659"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sp>
              <p:nvSpPr>
                <p:cNvPr id="57" name="iconfont-11253-5321794">
                  <a:extLst>
                    <a:ext uri="{FF2B5EF4-FFF2-40B4-BE49-F238E27FC236}">
                      <a16:creationId xmlns:a16="http://schemas.microsoft.com/office/drawing/2014/main" id="{99A6A695-4912-45B4-8E89-D589895F8F3B}"/>
                    </a:ext>
                  </a:extLst>
                </p:cNvPr>
                <p:cNvSpPr/>
                <p:nvPr/>
              </p:nvSpPr>
              <p:spPr>
                <a:xfrm>
                  <a:off x="4374990" y="3162332"/>
                  <a:ext cx="567666" cy="342073"/>
                </a:xfrm>
                <a:custGeom>
                  <a:avLst/>
                  <a:gdLst>
                    <a:gd name="T0" fmla="*/ 1165 w 10674"/>
                    <a:gd name="T1" fmla="*/ 2551 h 9186"/>
                    <a:gd name="T2" fmla="*/ 1907 w 10674"/>
                    <a:gd name="T3" fmla="*/ 725 h 9186"/>
                    <a:gd name="T4" fmla="*/ 2012 w 10674"/>
                    <a:gd name="T5" fmla="*/ 325 h 9186"/>
                    <a:gd name="T6" fmla="*/ 1716 w 10674"/>
                    <a:gd name="T7" fmla="*/ 36 h 9186"/>
                    <a:gd name="T8" fmla="*/ 1319 w 10674"/>
                    <a:gd name="T9" fmla="*/ 151 h 9186"/>
                    <a:gd name="T10" fmla="*/ 1356 w 10674"/>
                    <a:gd name="T11" fmla="*/ 4990 h 9186"/>
                    <a:gd name="T12" fmla="*/ 1937 w 10674"/>
                    <a:gd name="T13" fmla="*/ 4988 h 9186"/>
                    <a:gd name="T14" fmla="*/ 1936 w 10674"/>
                    <a:gd name="T15" fmla="*/ 4406 h 9186"/>
                    <a:gd name="T16" fmla="*/ 1165 w 10674"/>
                    <a:gd name="T17" fmla="*/ 2551 h 9186"/>
                    <a:gd name="T18" fmla="*/ 7301 w 10674"/>
                    <a:gd name="T19" fmla="*/ 993 h 9186"/>
                    <a:gd name="T20" fmla="*/ 7290 w 10674"/>
                    <a:gd name="T21" fmla="*/ 1574 h 9186"/>
                    <a:gd name="T22" fmla="*/ 7265 w 10674"/>
                    <a:gd name="T23" fmla="*/ 3553 h 9186"/>
                    <a:gd name="T24" fmla="*/ 7150 w 10674"/>
                    <a:gd name="T25" fmla="*/ 3953 h 9186"/>
                    <a:gd name="T26" fmla="*/ 7442 w 10674"/>
                    <a:gd name="T27" fmla="*/ 4250 h 9186"/>
                    <a:gd name="T28" fmla="*/ 7844 w 10674"/>
                    <a:gd name="T29" fmla="*/ 4138 h 9186"/>
                    <a:gd name="T30" fmla="*/ 7884 w 10674"/>
                    <a:gd name="T31" fmla="*/ 1006 h 9186"/>
                    <a:gd name="T32" fmla="*/ 7595 w 10674"/>
                    <a:gd name="T33" fmla="*/ 880 h 9186"/>
                    <a:gd name="T34" fmla="*/ 7301 w 10674"/>
                    <a:gd name="T35" fmla="*/ 993 h 9186"/>
                    <a:gd name="T36" fmla="*/ 7301 w 10674"/>
                    <a:gd name="T37" fmla="*/ 993 h 9186"/>
                    <a:gd name="T38" fmla="*/ 9357 w 10674"/>
                    <a:gd name="T39" fmla="*/ 151 h 9186"/>
                    <a:gd name="T40" fmla="*/ 8960 w 10674"/>
                    <a:gd name="T41" fmla="*/ 36 h 9186"/>
                    <a:gd name="T42" fmla="*/ 8664 w 10674"/>
                    <a:gd name="T43" fmla="*/ 325 h 9186"/>
                    <a:gd name="T44" fmla="*/ 8769 w 10674"/>
                    <a:gd name="T45" fmla="*/ 725 h 9186"/>
                    <a:gd name="T46" fmla="*/ 8740 w 10674"/>
                    <a:gd name="T47" fmla="*/ 4404 h 9186"/>
                    <a:gd name="T48" fmla="*/ 8739 w 10674"/>
                    <a:gd name="T49" fmla="*/ 4986 h 9186"/>
                    <a:gd name="T50" fmla="*/ 9321 w 10674"/>
                    <a:gd name="T51" fmla="*/ 4987 h 9186"/>
                    <a:gd name="T52" fmla="*/ 9357 w 10674"/>
                    <a:gd name="T53" fmla="*/ 151 h 9186"/>
                    <a:gd name="T54" fmla="*/ 3415 w 10674"/>
                    <a:gd name="T55" fmla="*/ 4136 h 9186"/>
                    <a:gd name="T56" fmla="*/ 3412 w 10674"/>
                    <a:gd name="T57" fmla="*/ 3555 h 9186"/>
                    <a:gd name="T58" fmla="*/ 3387 w 10674"/>
                    <a:gd name="T59" fmla="*/ 1576 h 9186"/>
                    <a:gd name="T60" fmla="*/ 3376 w 10674"/>
                    <a:gd name="T61" fmla="*/ 995 h 9186"/>
                    <a:gd name="T62" fmla="*/ 2795 w 10674"/>
                    <a:gd name="T63" fmla="*/ 1006 h 9186"/>
                    <a:gd name="T64" fmla="*/ 2835 w 10674"/>
                    <a:gd name="T65" fmla="*/ 4138 h 9186"/>
                    <a:gd name="T66" fmla="*/ 3415 w 10674"/>
                    <a:gd name="T67" fmla="*/ 4136 h 9186"/>
                    <a:gd name="T68" fmla="*/ 5940 w 10674"/>
                    <a:gd name="T69" fmla="*/ 3511 h 9186"/>
                    <a:gd name="T70" fmla="*/ 6381 w 10674"/>
                    <a:gd name="T71" fmla="*/ 2283 h 9186"/>
                    <a:gd name="T72" fmla="*/ 5336 w 10674"/>
                    <a:gd name="T73" fmla="*/ 1502 h 9186"/>
                    <a:gd name="T74" fmla="*/ 4282 w 10674"/>
                    <a:gd name="T75" fmla="*/ 2272 h 9186"/>
                    <a:gd name="T76" fmla="*/ 4711 w 10674"/>
                    <a:gd name="T77" fmla="*/ 3505 h 9186"/>
                    <a:gd name="T78" fmla="*/ 2864 w 10674"/>
                    <a:gd name="T79" fmla="*/ 8581 h 9186"/>
                    <a:gd name="T80" fmla="*/ 3110 w 10674"/>
                    <a:gd name="T81" fmla="*/ 9108 h 9186"/>
                    <a:gd name="T82" fmla="*/ 3637 w 10674"/>
                    <a:gd name="T83" fmla="*/ 8862 h 9186"/>
                    <a:gd name="T84" fmla="*/ 4029 w 10674"/>
                    <a:gd name="T85" fmla="*/ 7788 h 9186"/>
                    <a:gd name="T86" fmla="*/ 6621 w 10674"/>
                    <a:gd name="T87" fmla="*/ 7788 h 9186"/>
                    <a:gd name="T88" fmla="*/ 7021 w 10674"/>
                    <a:gd name="T89" fmla="*/ 8888 h 9186"/>
                    <a:gd name="T90" fmla="*/ 7497 w 10674"/>
                    <a:gd name="T91" fmla="*/ 9111 h 9186"/>
                    <a:gd name="T92" fmla="*/ 7572 w 10674"/>
                    <a:gd name="T93" fmla="*/ 9083 h 9186"/>
                    <a:gd name="T94" fmla="*/ 7795 w 10674"/>
                    <a:gd name="T95" fmla="*/ 8607 h 9186"/>
                    <a:gd name="T96" fmla="*/ 5940 w 10674"/>
                    <a:gd name="T97" fmla="*/ 3511 h 9186"/>
                    <a:gd name="T98" fmla="*/ 5324 w 10674"/>
                    <a:gd name="T99" fmla="*/ 4226 h 9186"/>
                    <a:gd name="T100" fmla="*/ 5821 w 10674"/>
                    <a:gd name="T101" fmla="*/ 5593 h 9186"/>
                    <a:gd name="T102" fmla="*/ 4826 w 10674"/>
                    <a:gd name="T103" fmla="*/ 5593 h 9186"/>
                    <a:gd name="T104" fmla="*/ 5324 w 10674"/>
                    <a:gd name="T105" fmla="*/ 4226 h 9186"/>
                    <a:gd name="T106" fmla="*/ 4293 w 10674"/>
                    <a:gd name="T107" fmla="*/ 7056 h 9186"/>
                    <a:gd name="T108" fmla="*/ 4560 w 10674"/>
                    <a:gd name="T109" fmla="*/ 6325 h 9186"/>
                    <a:gd name="T110" fmla="*/ 6087 w 10674"/>
                    <a:gd name="T111" fmla="*/ 6325 h 9186"/>
                    <a:gd name="T112" fmla="*/ 6353 w 10674"/>
                    <a:gd name="T113" fmla="*/ 7056 h 9186"/>
                    <a:gd name="T114" fmla="*/ 4293 w 10674"/>
                    <a:gd name="T115" fmla="*/ 7056 h 9186"/>
                    <a:gd name="T116" fmla="*/ 4293 w 10674"/>
                    <a:gd name="T117" fmla="*/ 7056 h 9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674" h="9186">
                      <a:moveTo>
                        <a:pt x="1165" y="2551"/>
                      </a:moveTo>
                      <a:cubicBezTo>
                        <a:pt x="1164" y="1868"/>
                        <a:pt x="1430" y="1212"/>
                        <a:pt x="1907" y="725"/>
                      </a:cubicBezTo>
                      <a:cubicBezTo>
                        <a:pt x="2012" y="620"/>
                        <a:pt x="2052" y="467"/>
                        <a:pt x="2012" y="325"/>
                      </a:cubicBezTo>
                      <a:cubicBezTo>
                        <a:pt x="1972" y="182"/>
                        <a:pt x="1860" y="72"/>
                        <a:pt x="1716" y="36"/>
                      </a:cubicBezTo>
                      <a:cubicBezTo>
                        <a:pt x="1572" y="0"/>
                        <a:pt x="1421" y="43"/>
                        <a:pt x="1319" y="151"/>
                      </a:cubicBezTo>
                      <a:cubicBezTo>
                        <a:pt x="0" y="1501"/>
                        <a:pt x="17" y="3661"/>
                        <a:pt x="1356" y="4990"/>
                      </a:cubicBezTo>
                      <a:cubicBezTo>
                        <a:pt x="1517" y="5150"/>
                        <a:pt x="1777" y="5150"/>
                        <a:pt x="1937" y="4988"/>
                      </a:cubicBezTo>
                      <a:cubicBezTo>
                        <a:pt x="2097" y="4827"/>
                        <a:pt x="2097" y="4567"/>
                        <a:pt x="1936" y="4406"/>
                      </a:cubicBezTo>
                      <a:cubicBezTo>
                        <a:pt x="1441" y="3916"/>
                        <a:pt x="1164" y="3248"/>
                        <a:pt x="1165" y="2551"/>
                      </a:cubicBezTo>
                      <a:close/>
                      <a:moveTo>
                        <a:pt x="7301" y="993"/>
                      </a:moveTo>
                      <a:cubicBezTo>
                        <a:pt x="7137" y="1151"/>
                        <a:pt x="7132" y="1411"/>
                        <a:pt x="7290" y="1574"/>
                      </a:cubicBezTo>
                      <a:cubicBezTo>
                        <a:pt x="7824" y="2131"/>
                        <a:pt x="7812" y="3011"/>
                        <a:pt x="7265" y="3553"/>
                      </a:cubicBezTo>
                      <a:cubicBezTo>
                        <a:pt x="7157" y="3656"/>
                        <a:pt x="7112" y="3810"/>
                        <a:pt x="7150" y="3953"/>
                      </a:cubicBezTo>
                      <a:cubicBezTo>
                        <a:pt x="7186" y="4097"/>
                        <a:pt x="7298" y="4211"/>
                        <a:pt x="7442" y="4250"/>
                      </a:cubicBezTo>
                      <a:cubicBezTo>
                        <a:pt x="7586" y="4288"/>
                        <a:pt x="7740" y="4246"/>
                        <a:pt x="7844" y="4138"/>
                      </a:cubicBezTo>
                      <a:cubicBezTo>
                        <a:pt x="8710" y="3281"/>
                        <a:pt x="8728" y="1886"/>
                        <a:pt x="7884" y="1006"/>
                      </a:cubicBezTo>
                      <a:cubicBezTo>
                        <a:pt x="7809" y="927"/>
                        <a:pt x="7705" y="882"/>
                        <a:pt x="7595" y="880"/>
                      </a:cubicBezTo>
                      <a:cubicBezTo>
                        <a:pt x="7486" y="877"/>
                        <a:pt x="7380" y="918"/>
                        <a:pt x="7301" y="993"/>
                      </a:cubicBezTo>
                      <a:close/>
                      <a:moveTo>
                        <a:pt x="7301" y="993"/>
                      </a:moveTo>
                      <a:close/>
                      <a:moveTo>
                        <a:pt x="9357" y="151"/>
                      </a:moveTo>
                      <a:cubicBezTo>
                        <a:pt x="9255" y="43"/>
                        <a:pt x="9104" y="0"/>
                        <a:pt x="8960" y="36"/>
                      </a:cubicBezTo>
                      <a:cubicBezTo>
                        <a:pt x="8816" y="72"/>
                        <a:pt x="8704" y="182"/>
                        <a:pt x="8664" y="325"/>
                      </a:cubicBezTo>
                      <a:cubicBezTo>
                        <a:pt x="8623" y="467"/>
                        <a:pt x="8664" y="620"/>
                        <a:pt x="8769" y="725"/>
                      </a:cubicBezTo>
                      <a:cubicBezTo>
                        <a:pt x="9770" y="1751"/>
                        <a:pt x="9757" y="3393"/>
                        <a:pt x="8740" y="4404"/>
                      </a:cubicBezTo>
                      <a:cubicBezTo>
                        <a:pt x="8579" y="4565"/>
                        <a:pt x="8577" y="4826"/>
                        <a:pt x="8739" y="4986"/>
                      </a:cubicBezTo>
                      <a:cubicBezTo>
                        <a:pt x="8898" y="5147"/>
                        <a:pt x="9160" y="5148"/>
                        <a:pt x="9321" y="4987"/>
                      </a:cubicBezTo>
                      <a:cubicBezTo>
                        <a:pt x="10657" y="3660"/>
                        <a:pt x="10674" y="1501"/>
                        <a:pt x="9357" y="151"/>
                      </a:cubicBezTo>
                      <a:close/>
                      <a:moveTo>
                        <a:pt x="3415" y="4136"/>
                      </a:moveTo>
                      <a:cubicBezTo>
                        <a:pt x="3575" y="3975"/>
                        <a:pt x="3574" y="3713"/>
                        <a:pt x="3412" y="3555"/>
                      </a:cubicBezTo>
                      <a:cubicBezTo>
                        <a:pt x="2865" y="3013"/>
                        <a:pt x="2854" y="2132"/>
                        <a:pt x="3387" y="1576"/>
                      </a:cubicBezTo>
                      <a:cubicBezTo>
                        <a:pt x="3545" y="1412"/>
                        <a:pt x="3540" y="1151"/>
                        <a:pt x="3376" y="995"/>
                      </a:cubicBezTo>
                      <a:cubicBezTo>
                        <a:pt x="3212" y="837"/>
                        <a:pt x="2951" y="842"/>
                        <a:pt x="2795" y="1006"/>
                      </a:cubicBezTo>
                      <a:cubicBezTo>
                        <a:pt x="1950" y="1886"/>
                        <a:pt x="1969" y="3281"/>
                        <a:pt x="2835" y="4138"/>
                      </a:cubicBezTo>
                      <a:cubicBezTo>
                        <a:pt x="2994" y="4298"/>
                        <a:pt x="3255" y="4297"/>
                        <a:pt x="3415" y="4136"/>
                      </a:cubicBezTo>
                      <a:close/>
                      <a:moveTo>
                        <a:pt x="5940" y="3511"/>
                      </a:moveTo>
                      <a:cubicBezTo>
                        <a:pt x="6341" y="3243"/>
                        <a:pt x="6520" y="2745"/>
                        <a:pt x="6381" y="2283"/>
                      </a:cubicBezTo>
                      <a:cubicBezTo>
                        <a:pt x="6242" y="1822"/>
                        <a:pt x="5818" y="1505"/>
                        <a:pt x="5336" y="1502"/>
                      </a:cubicBezTo>
                      <a:cubicBezTo>
                        <a:pt x="4853" y="1500"/>
                        <a:pt x="4426" y="1812"/>
                        <a:pt x="4282" y="2272"/>
                      </a:cubicBezTo>
                      <a:cubicBezTo>
                        <a:pt x="4138" y="2732"/>
                        <a:pt x="4312" y="3232"/>
                        <a:pt x="4711" y="3505"/>
                      </a:cubicBezTo>
                      <a:lnTo>
                        <a:pt x="2864" y="8581"/>
                      </a:lnTo>
                      <a:cubicBezTo>
                        <a:pt x="2786" y="8795"/>
                        <a:pt x="2896" y="9030"/>
                        <a:pt x="3110" y="9108"/>
                      </a:cubicBezTo>
                      <a:cubicBezTo>
                        <a:pt x="3324" y="9186"/>
                        <a:pt x="3559" y="9075"/>
                        <a:pt x="3637" y="8862"/>
                      </a:cubicBezTo>
                      <a:lnTo>
                        <a:pt x="4029" y="7788"/>
                      </a:lnTo>
                      <a:lnTo>
                        <a:pt x="6621" y="7788"/>
                      </a:lnTo>
                      <a:lnTo>
                        <a:pt x="7021" y="8888"/>
                      </a:lnTo>
                      <a:cubicBezTo>
                        <a:pt x="7092" y="9081"/>
                        <a:pt x="7305" y="9181"/>
                        <a:pt x="7497" y="9111"/>
                      </a:cubicBezTo>
                      <a:lnTo>
                        <a:pt x="7572" y="9083"/>
                      </a:lnTo>
                      <a:cubicBezTo>
                        <a:pt x="7765" y="9012"/>
                        <a:pt x="7865" y="8799"/>
                        <a:pt x="7795" y="8607"/>
                      </a:cubicBezTo>
                      <a:lnTo>
                        <a:pt x="5940" y="3511"/>
                      </a:lnTo>
                      <a:close/>
                      <a:moveTo>
                        <a:pt x="5324" y="4226"/>
                      </a:moveTo>
                      <a:lnTo>
                        <a:pt x="5821" y="5593"/>
                      </a:lnTo>
                      <a:lnTo>
                        <a:pt x="4826" y="5593"/>
                      </a:lnTo>
                      <a:lnTo>
                        <a:pt x="5324" y="4226"/>
                      </a:lnTo>
                      <a:close/>
                      <a:moveTo>
                        <a:pt x="4293" y="7056"/>
                      </a:moveTo>
                      <a:lnTo>
                        <a:pt x="4560" y="6325"/>
                      </a:lnTo>
                      <a:lnTo>
                        <a:pt x="6087" y="6325"/>
                      </a:lnTo>
                      <a:lnTo>
                        <a:pt x="6353" y="7056"/>
                      </a:lnTo>
                      <a:lnTo>
                        <a:pt x="4293" y="7056"/>
                      </a:lnTo>
                      <a:close/>
                      <a:moveTo>
                        <a:pt x="4293" y="7056"/>
                      </a:move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文本框 27">
                <a:extLst>
                  <a:ext uri="{FF2B5EF4-FFF2-40B4-BE49-F238E27FC236}">
                    <a16:creationId xmlns:a16="http://schemas.microsoft.com/office/drawing/2014/main" id="{1486B64E-C9E0-4CB5-94BB-E62FB8304EAB}"/>
                  </a:ext>
                </a:extLst>
              </p:cNvPr>
              <p:cNvSpPr txBox="1"/>
              <p:nvPr/>
            </p:nvSpPr>
            <p:spPr>
              <a:xfrm>
                <a:off x="7237319" y="3608447"/>
                <a:ext cx="1068913" cy="491238"/>
              </a:xfrm>
              <a:prstGeom prst="rect">
                <a:avLst/>
              </a:prstGeom>
              <a:noFill/>
            </p:spPr>
            <p:txBody>
              <a:bodyPr wrap="none" rtlCol="0">
                <a:spAutoFit/>
              </a:bodyPr>
              <a:lstStyle/>
              <a:p>
                <a:r>
                  <a:rPr lang="en-US" altLang="zh-CN" dirty="0"/>
                  <a:t>window</a:t>
                </a:r>
                <a:endParaRPr lang="zh-CN" altLang="en-US" dirty="0"/>
              </a:p>
            </p:txBody>
          </p:sp>
          <p:grpSp>
            <p:nvGrpSpPr>
              <p:cNvPr id="29" name="组合 28">
                <a:extLst>
                  <a:ext uri="{FF2B5EF4-FFF2-40B4-BE49-F238E27FC236}">
                    <a16:creationId xmlns:a16="http://schemas.microsoft.com/office/drawing/2014/main" id="{B27BB364-B30F-4119-B73F-6A27F2A0A65E}"/>
                  </a:ext>
                </a:extLst>
              </p:cNvPr>
              <p:cNvGrpSpPr/>
              <p:nvPr/>
            </p:nvGrpSpPr>
            <p:grpSpPr>
              <a:xfrm>
                <a:off x="4903018" y="3644923"/>
                <a:ext cx="1194632" cy="644646"/>
                <a:chOff x="4903018" y="3644923"/>
                <a:chExt cx="1194632" cy="644646"/>
              </a:xfrm>
            </p:grpSpPr>
            <p:sp>
              <p:nvSpPr>
                <p:cNvPr id="30" name="iconfont-11432-4379856">
                  <a:extLst>
                    <a:ext uri="{FF2B5EF4-FFF2-40B4-BE49-F238E27FC236}">
                      <a16:creationId xmlns:a16="http://schemas.microsoft.com/office/drawing/2014/main" id="{27BD9F39-D597-4C25-B744-41D18F8EEECA}"/>
                    </a:ext>
                  </a:extLst>
                </p:cNvPr>
                <p:cNvSpPr/>
                <p:nvPr/>
              </p:nvSpPr>
              <p:spPr>
                <a:xfrm>
                  <a:off x="4903018" y="4136407"/>
                  <a:ext cx="232701" cy="153162"/>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iconfont-11432-4379856">
                  <a:extLst>
                    <a:ext uri="{FF2B5EF4-FFF2-40B4-BE49-F238E27FC236}">
                      <a16:creationId xmlns:a16="http://schemas.microsoft.com/office/drawing/2014/main" id="{10E788EA-49F5-4485-8B55-9BC5BA2F1F1E}"/>
                    </a:ext>
                  </a:extLst>
                </p:cNvPr>
                <p:cNvSpPr/>
                <p:nvPr/>
              </p:nvSpPr>
              <p:spPr>
                <a:xfrm>
                  <a:off x="4906837" y="3837357"/>
                  <a:ext cx="232701" cy="153160"/>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solidFill>
                      <a:srgbClr val="FF0000"/>
                    </a:solidFill>
                  </a:endParaRPr>
                </a:p>
              </p:txBody>
            </p:sp>
            <p:sp>
              <p:nvSpPr>
                <p:cNvPr id="32" name="文本框 31">
                  <a:extLst>
                    <a:ext uri="{FF2B5EF4-FFF2-40B4-BE49-F238E27FC236}">
                      <a16:creationId xmlns:a16="http://schemas.microsoft.com/office/drawing/2014/main" id="{A7ED5DBC-BBE3-42B1-A39B-5B2B606BFD53}"/>
                    </a:ext>
                  </a:extLst>
                </p:cNvPr>
                <p:cNvSpPr txBox="1"/>
                <p:nvPr/>
              </p:nvSpPr>
              <p:spPr>
                <a:xfrm>
                  <a:off x="5090643" y="3644923"/>
                  <a:ext cx="1007007" cy="515526"/>
                </a:xfrm>
                <a:prstGeom prst="rect">
                  <a:avLst/>
                </a:prstGeom>
                <a:noFill/>
              </p:spPr>
              <p:txBody>
                <a:bodyPr wrap="none" rtlCol="0">
                  <a:spAutoFit/>
                </a:bodyPr>
                <a:lstStyle/>
                <a:p>
                  <a:pPr>
                    <a:lnSpc>
                      <a:spcPct val="150000"/>
                    </a:lnSpc>
                  </a:pPr>
                  <a:r>
                    <a:rPr lang="en-US" altLang="zh-CN" sz="1100" dirty="0"/>
                    <a:t>Avs</a:t>
                  </a:r>
                </a:p>
                <a:p>
                  <a:r>
                    <a:rPr lang="en-US" altLang="zh-CN" sz="1100" dirty="0"/>
                    <a:t>Human-driven</a:t>
                  </a:r>
                  <a:endParaRPr lang="zh-CN" altLang="en-US" sz="1100" dirty="0"/>
                </a:p>
              </p:txBody>
            </p:sp>
          </p:grpSp>
        </p:grpSp>
        <p:grpSp>
          <p:nvGrpSpPr>
            <p:cNvPr id="68" name="组合 67">
              <a:extLst>
                <a:ext uri="{FF2B5EF4-FFF2-40B4-BE49-F238E27FC236}">
                  <a16:creationId xmlns:a16="http://schemas.microsoft.com/office/drawing/2014/main" id="{D4EEE8B8-2196-439B-B14C-734A1C186556}"/>
                </a:ext>
              </a:extLst>
            </p:cNvPr>
            <p:cNvGrpSpPr/>
            <p:nvPr/>
          </p:nvGrpSpPr>
          <p:grpSpPr>
            <a:xfrm>
              <a:off x="593361" y="3350357"/>
              <a:ext cx="4092030" cy="2672189"/>
              <a:chOff x="603664" y="2397620"/>
              <a:chExt cx="7700476" cy="3726648"/>
            </a:xfrm>
          </p:grpSpPr>
          <p:cxnSp>
            <p:nvCxnSpPr>
              <p:cNvPr id="70" name="直接连接符 69">
                <a:extLst>
                  <a:ext uri="{FF2B5EF4-FFF2-40B4-BE49-F238E27FC236}">
                    <a16:creationId xmlns:a16="http://schemas.microsoft.com/office/drawing/2014/main" id="{09677227-0659-4456-AD14-3ED87A7632E8}"/>
                  </a:ext>
                </a:extLst>
              </p:cNvPr>
              <p:cNvCxnSpPr>
                <a:cxnSpLocks/>
              </p:cNvCxnSpPr>
              <p:nvPr/>
            </p:nvCxnSpPr>
            <p:spPr>
              <a:xfrm>
                <a:off x="669630" y="4352081"/>
                <a:ext cx="6701728"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117812F3-153B-4D00-B922-F5937F802C5C}"/>
                  </a:ext>
                </a:extLst>
              </p:cNvPr>
              <p:cNvCxnSpPr>
                <a:cxnSpLocks/>
              </p:cNvCxnSpPr>
              <p:nvPr/>
            </p:nvCxnSpPr>
            <p:spPr>
              <a:xfrm flipV="1">
                <a:off x="3020951" y="4862621"/>
                <a:ext cx="1299589" cy="107335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F6DE2CDE-4CEC-474C-AE30-F0D721AAAC4B}"/>
                  </a:ext>
                </a:extLst>
              </p:cNvPr>
              <p:cNvCxnSpPr>
                <a:cxnSpLocks/>
              </p:cNvCxnSpPr>
              <p:nvPr/>
            </p:nvCxnSpPr>
            <p:spPr>
              <a:xfrm>
                <a:off x="669630" y="4862621"/>
                <a:ext cx="365091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ACEA0C58-E1C6-4B9A-A792-F2ED60056251}"/>
                  </a:ext>
                </a:extLst>
              </p:cNvPr>
              <p:cNvCxnSpPr>
                <a:cxnSpLocks/>
              </p:cNvCxnSpPr>
              <p:nvPr/>
            </p:nvCxnSpPr>
            <p:spPr>
              <a:xfrm flipV="1">
                <a:off x="3420876" y="4862620"/>
                <a:ext cx="1552883" cy="126164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4" name="直接连接符 73">
                <a:extLst>
                  <a:ext uri="{FF2B5EF4-FFF2-40B4-BE49-F238E27FC236}">
                    <a16:creationId xmlns:a16="http://schemas.microsoft.com/office/drawing/2014/main" id="{6E308EA0-0EDE-457C-90D5-BA29179C69AE}"/>
                  </a:ext>
                </a:extLst>
              </p:cNvPr>
              <p:cNvCxnSpPr>
                <a:cxnSpLocks/>
              </p:cNvCxnSpPr>
              <p:nvPr/>
            </p:nvCxnSpPr>
            <p:spPr>
              <a:xfrm>
                <a:off x="4973759" y="4862620"/>
                <a:ext cx="2397599"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75" name="iconfont-11432-4379856">
                <a:extLst>
                  <a:ext uri="{FF2B5EF4-FFF2-40B4-BE49-F238E27FC236}">
                    <a16:creationId xmlns:a16="http://schemas.microsoft.com/office/drawing/2014/main" id="{864506FB-88B7-4FE2-A7C4-219D79544740}"/>
                  </a:ext>
                </a:extLst>
              </p:cNvPr>
              <p:cNvSpPr/>
              <p:nvPr/>
            </p:nvSpPr>
            <p:spPr>
              <a:xfrm>
                <a:off x="603664" y="4530344"/>
                <a:ext cx="389661"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cxnSp>
            <p:nvCxnSpPr>
              <p:cNvPr id="76" name="直接连接符 75">
                <a:extLst>
                  <a:ext uri="{FF2B5EF4-FFF2-40B4-BE49-F238E27FC236}">
                    <a16:creationId xmlns:a16="http://schemas.microsoft.com/office/drawing/2014/main" id="{6BF75A3D-1FAF-49F5-A46E-D74B66271F5E}"/>
                  </a:ext>
                </a:extLst>
              </p:cNvPr>
              <p:cNvCxnSpPr>
                <a:cxnSpLocks/>
              </p:cNvCxnSpPr>
              <p:nvPr/>
            </p:nvCxnSpPr>
            <p:spPr>
              <a:xfrm flipV="1">
                <a:off x="2567646" y="2852644"/>
                <a:ext cx="1843700" cy="1722445"/>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77" name="iconfont-11432-4379856">
                <a:extLst>
                  <a:ext uri="{FF2B5EF4-FFF2-40B4-BE49-F238E27FC236}">
                    <a16:creationId xmlns:a16="http://schemas.microsoft.com/office/drawing/2014/main" id="{2BAE5936-990B-4A1B-8E1E-4D11484F5032}"/>
                  </a:ext>
                </a:extLst>
              </p:cNvPr>
              <p:cNvSpPr/>
              <p:nvPr/>
            </p:nvSpPr>
            <p:spPr>
              <a:xfrm>
                <a:off x="1136989" y="4612499"/>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8" name="iconfont-11432-4379856">
                <a:extLst>
                  <a:ext uri="{FF2B5EF4-FFF2-40B4-BE49-F238E27FC236}">
                    <a16:creationId xmlns:a16="http://schemas.microsoft.com/office/drawing/2014/main" id="{85CF3C4E-5143-4DB4-A58A-9886E5F59A40}"/>
                  </a:ext>
                </a:extLst>
              </p:cNvPr>
              <p:cNvSpPr/>
              <p:nvPr/>
            </p:nvSpPr>
            <p:spPr>
              <a:xfrm>
                <a:off x="1500994" y="4374168"/>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9" name="iconfont-11432-4379856">
                <a:extLst>
                  <a:ext uri="{FF2B5EF4-FFF2-40B4-BE49-F238E27FC236}">
                    <a16:creationId xmlns:a16="http://schemas.microsoft.com/office/drawing/2014/main" id="{4393CCA3-9BC0-45B9-8FD5-D2D69A955AF1}"/>
                  </a:ext>
                </a:extLst>
              </p:cNvPr>
              <p:cNvSpPr/>
              <p:nvPr/>
            </p:nvSpPr>
            <p:spPr>
              <a:xfrm>
                <a:off x="1880058" y="4617155"/>
                <a:ext cx="389661"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solidFill>
                    <a:srgbClr val="FF0000"/>
                  </a:solidFill>
                </a:endParaRPr>
              </a:p>
            </p:txBody>
          </p:sp>
          <p:sp>
            <p:nvSpPr>
              <p:cNvPr id="80" name="iconfont-11432-4379856">
                <a:extLst>
                  <a:ext uri="{FF2B5EF4-FFF2-40B4-BE49-F238E27FC236}">
                    <a16:creationId xmlns:a16="http://schemas.microsoft.com/office/drawing/2014/main" id="{D73E522A-C252-42A1-BF5C-CA410E1C1B10}"/>
                  </a:ext>
                </a:extLst>
              </p:cNvPr>
              <p:cNvSpPr/>
              <p:nvPr/>
            </p:nvSpPr>
            <p:spPr>
              <a:xfrm>
                <a:off x="3344694" y="4628160"/>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1" name="iconfont-11432-4379856">
                <a:extLst>
                  <a:ext uri="{FF2B5EF4-FFF2-40B4-BE49-F238E27FC236}">
                    <a16:creationId xmlns:a16="http://schemas.microsoft.com/office/drawing/2014/main" id="{4DE74095-3955-42EC-AD45-42EDDFECA19E}"/>
                  </a:ext>
                </a:extLst>
              </p:cNvPr>
              <p:cNvSpPr/>
              <p:nvPr/>
            </p:nvSpPr>
            <p:spPr>
              <a:xfrm>
                <a:off x="3682617" y="4411958"/>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sp>
            <p:nvSpPr>
              <p:cNvPr id="82" name="iconfont-11432-4379856">
                <a:extLst>
                  <a:ext uri="{FF2B5EF4-FFF2-40B4-BE49-F238E27FC236}">
                    <a16:creationId xmlns:a16="http://schemas.microsoft.com/office/drawing/2014/main" id="{B2757E20-CD5E-4151-A0F5-574675B13435}"/>
                  </a:ext>
                </a:extLst>
              </p:cNvPr>
              <p:cNvSpPr/>
              <p:nvPr/>
            </p:nvSpPr>
            <p:spPr>
              <a:xfrm>
                <a:off x="4021686" y="462028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3" name="iconfont-11432-4379856">
                <a:extLst>
                  <a:ext uri="{FF2B5EF4-FFF2-40B4-BE49-F238E27FC236}">
                    <a16:creationId xmlns:a16="http://schemas.microsoft.com/office/drawing/2014/main" id="{9322D4BA-DCBA-4D39-A583-19D1F1242F01}"/>
                  </a:ext>
                </a:extLst>
              </p:cNvPr>
              <p:cNvSpPr/>
              <p:nvPr/>
            </p:nvSpPr>
            <p:spPr>
              <a:xfrm>
                <a:off x="5104829" y="4396864"/>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4" name="iconfont-11432-4379856">
                <a:extLst>
                  <a:ext uri="{FF2B5EF4-FFF2-40B4-BE49-F238E27FC236}">
                    <a16:creationId xmlns:a16="http://schemas.microsoft.com/office/drawing/2014/main" id="{7E8A4D80-BDF6-42C1-A404-C0713B60105C}"/>
                  </a:ext>
                </a:extLst>
              </p:cNvPr>
              <p:cNvSpPr/>
              <p:nvPr/>
            </p:nvSpPr>
            <p:spPr>
              <a:xfrm>
                <a:off x="4849090" y="4605490"/>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5" name="iconfont-11432-4379856">
                <a:extLst>
                  <a:ext uri="{FF2B5EF4-FFF2-40B4-BE49-F238E27FC236}">
                    <a16:creationId xmlns:a16="http://schemas.microsoft.com/office/drawing/2014/main" id="{EE25E23B-53BB-4480-ADBE-833262EE25FD}"/>
                  </a:ext>
                </a:extLst>
              </p:cNvPr>
              <p:cNvSpPr/>
              <p:nvPr/>
            </p:nvSpPr>
            <p:spPr>
              <a:xfrm>
                <a:off x="5915742" y="443854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6" name="iconfont-11432-4379856">
                <a:extLst>
                  <a:ext uri="{FF2B5EF4-FFF2-40B4-BE49-F238E27FC236}">
                    <a16:creationId xmlns:a16="http://schemas.microsoft.com/office/drawing/2014/main" id="{D7850684-B91A-4FEB-A524-BAAC87FE5BFA}"/>
                  </a:ext>
                </a:extLst>
              </p:cNvPr>
              <p:cNvSpPr/>
              <p:nvPr/>
            </p:nvSpPr>
            <p:spPr>
              <a:xfrm>
                <a:off x="5502347" y="4612499"/>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cxnSp>
            <p:nvCxnSpPr>
              <p:cNvPr id="87" name="直接连接符 86">
                <a:extLst>
                  <a:ext uri="{FF2B5EF4-FFF2-40B4-BE49-F238E27FC236}">
                    <a16:creationId xmlns:a16="http://schemas.microsoft.com/office/drawing/2014/main" id="{90EE48D6-D024-453C-A554-ACD43EAF48D0}"/>
                  </a:ext>
                </a:extLst>
              </p:cNvPr>
              <p:cNvCxnSpPr>
                <a:cxnSpLocks/>
              </p:cNvCxnSpPr>
              <p:nvPr/>
            </p:nvCxnSpPr>
            <p:spPr>
              <a:xfrm flipH="1" flipV="1">
                <a:off x="4570952" y="2863066"/>
                <a:ext cx="1989493" cy="1617486"/>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88" name="文本框 87">
                <a:extLst>
                  <a:ext uri="{FF2B5EF4-FFF2-40B4-BE49-F238E27FC236}">
                    <a16:creationId xmlns:a16="http://schemas.microsoft.com/office/drawing/2014/main" id="{51A2969A-B9F2-44F3-BB00-0004ACE5D434}"/>
                  </a:ext>
                </a:extLst>
              </p:cNvPr>
              <p:cNvSpPr txBox="1"/>
              <p:nvPr/>
            </p:nvSpPr>
            <p:spPr>
              <a:xfrm>
                <a:off x="4846648" y="2397620"/>
                <a:ext cx="3457492" cy="973804"/>
              </a:xfrm>
              <a:prstGeom prst="rect">
                <a:avLst/>
              </a:prstGeom>
              <a:noFill/>
            </p:spPr>
            <p:txBody>
              <a:bodyPr wrap="none" rtlCol="0">
                <a:spAutoFit/>
              </a:bodyPr>
              <a:lstStyle/>
              <a:p>
                <a:r>
                  <a:rPr lang="en-US" altLang="zh-CN" sz="1200" dirty="0"/>
                  <a:t>a small network </a:t>
                </a:r>
              </a:p>
              <a:p>
                <a:r>
                  <a:rPr lang="en-US" altLang="zh-CN" sz="1200" dirty="0"/>
                  <a:t>Trained policy</a:t>
                </a:r>
              </a:p>
            </p:txBody>
          </p:sp>
          <p:sp>
            <p:nvSpPr>
              <p:cNvPr id="89" name="iconfont-11432-4379856">
                <a:extLst>
                  <a:ext uri="{FF2B5EF4-FFF2-40B4-BE49-F238E27FC236}">
                    <a16:creationId xmlns:a16="http://schemas.microsoft.com/office/drawing/2014/main" id="{8D95AF66-564E-4804-B6C7-11A487F01F37}"/>
                  </a:ext>
                </a:extLst>
              </p:cNvPr>
              <p:cNvSpPr/>
              <p:nvPr/>
            </p:nvSpPr>
            <p:spPr>
              <a:xfrm>
                <a:off x="2631291" y="4644174"/>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0" name="iconfont-11432-4379856">
                <a:extLst>
                  <a:ext uri="{FF2B5EF4-FFF2-40B4-BE49-F238E27FC236}">
                    <a16:creationId xmlns:a16="http://schemas.microsoft.com/office/drawing/2014/main" id="{35ECEC0C-63B1-4055-8F2F-25DC55E67D87}"/>
                  </a:ext>
                </a:extLst>
              </p:cNvPr>
              <p:cNvSpPr/>
              <p:nvPr/>
            </p:nvSpPr>
            <p:spPr>
              <a:xfrm>
                <a:off x="2989931" y="4393699"/>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1" name="iconfont-11432-4379856">
                <a:extLst>
                  <a:ext uri="{FF2B5EF4-FFF2-40B4-BE49-F238E27FC236}">
                    <a16:creationId xmlns:a16="http://schemas.microsoft.com/office/drawing/2014/main" id="{85A48C33-A281-4B43-BF3C-5BDEC722D327}"/>
                  </a:ext>
                </a:extLst>
              </p:cNvPr>
              <p:cNvSpPr/>
              <p:nvPr/>
            </p:nvSpPr>
            <p:spPr>
              <a:xfrm rot="19150142">
                <a:off x="3549715" y="551347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2" name="iconfont-11432-4379856">
                <a:extLst>
                  <a:ext uri="{FF2B5EF4-FFF2-40B4-BE49-F238E27FC236}">
                    <a16:creationId xmlns:a16="http://schemas.microsoft.com/office/drawing/2014/main" id="{0C8FDE6F-2E65-404F-8858-4FF492942D52}"/>
                  </a:ext>
                </a:extLst>
              </p:cNvPr>
              <p:cNvSpPr/>
              <p:nvPr/>
            </p:nvSpPr>
            <p:spPr>
              <a:xfrm rot="19150142">
                <a:off x="3960476" y="5193461"/>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3" name="iconfont-11432-4379856">
                <a:extLst>
                  <a:ext uri="{FF2B5EF4-FFF2-40B4-BE49-F238E27FC236}">
                    <a16:creationId xmlns:a16="http://schemas.microsoft.com/office/drawing/2014/main" id="{A8C8EAA2-D049-426E-876F-DC35F1E958FB}"/>
                  </a:ext>
                </a:extLst>
              </p:cNvPr>
              <p:cNvSpPr/>
              <p:nvPr/>
            </p:nvSpPr>
            <p:spPr>
              <a:xfrm rot="19150142">
                <a:off x="4361603" y="4867636"/>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4" name="iconfont-11432-4379856">
                <a:extLst>
                  <a:ext uri="{FF2B5EF4-FFF2-40B4-BE49-F238E27FC236}">
                    <a16:creationId xmlns:a16="http://schemas.microsoft.com/office/drawing/2014/main" id="{C6AE8071-BC33-4693-A6B5-0576333B1B0B}"/>
                  </a:ext>
                </a:extLst>
              </p:cNvPr>
              <p:cNvSpPr/>
              <p:nvPr/>
            </p:nvSpPr>
            <p:spPr>
              <a:xfrm>
                <a:off x="4395410" y="4385222"/>
                <a:ext cx="389660" cy="190067"/>
              </a:xfrm>
              <a:custGeom>
                <a:avLst/>
                <a:gdLst>
                  <a:gd name="connsiteX0" fmla="*/ 137355 w 600370"/>
                  <a:gd name="connsiteY0" fmla="*/ 214519 h 292847"/>
                  <a:gd name="connsiteX1" fmla="*/ 157854 w 600370"/>
                  <a:gd name="connsiteY1" fmla="*/ 234983 h 292847"/>
                  <a:gd name="connsiteX2" fmla="*/ 137355 w 600370"/>
                  <a:gd name="connsiteY2" fmla="*/ 255447 h 292847"/>
                  <a:gd name="connsiteX3" fmla="*/ 116856 w 600370"/>
                  <a:gd name="connsiteY3" fmla="*/ 234983 h 292847"/>
                  <a:gd name="connsiteX4" fmla="*/ 137355 w 600370"/>
                  <a:gd name="connsiteY4" fmla="*/ 214519 h 292847"/>
                  <a:gd name="connsiteX5" fmla="*/ 476105 w 600370"/>
                  <a:gd name="connsiteY5" fmla="*/ 211838 h 292847"/>
                  <a:gd name="connsiteX6" fmla="*/ 498757 w 600370"/>
                  <a:gd name="connsiteY6" fmla="*/ 234490 h 292847"/>
                  <a:gd name="connsiteX7" fmla="*/ 476105 w 600370"/>
                  <a:gd name="connsiteY7" fmla="*/ 257142 h 292847"/>
                  <a:gd name="connsiteX8" fmla="*/ 453453 w 600370"/>
                  <a:gd name="connsiteY8" fmla="*/ 234490 h 292847"/>
                  <a:gd name="connsiteX9" fmla="*/ 476105 w 600370"/>
                  <a:gd name="connsiteY9" fmla="*/ 211838 h 292847"/>
                  <a:gd name="connsiteX10" fmla="*/ 137351 w 600370"/>
                  <a:gd name="connsiteY10" fmla="*/ 200630 h 292847"/>
                  <a:gd name="connsiteX11" fmla="*/ 102930 w 600370"/>
                  <a:gd name="connsiteY11" fmla="*/ 235005 h 292847"/>
                  <a:gd name="connsiteX12" fmla="*/ 137351 w 600370"/>
                  <a:gd name="connsiteY12" fmla="*/ 269380 h 292847"/>
                  <a:gd name="connsiteX13" fmla="*/ 171771 w 600370"/>
                  <a:gd name="connsiteY13" fmla="*/ 235005 h 292847"/>
                  <a:gd name="connsiteX14" fmla="*/ 137351 w 600370"/>
                  <a:gd name="connsiteY14" fmla="*/ 200630 h 292847"/>
                  <a:gd name="connsiteX15" fmla="*/ 475928 w 600370"/>
                  <a:gd name="connsiteY15" fmla="*/ 200299 h 292847"/>
                  <a:gd name="connsiteX16" fmla="*/ 441507 w 600370"/>
                  <a:gd name="connsiteY16" fmla="*/ 234674 h 292847"/>
                  <a:gd name="connsiteX17" fmla="*/ 475928 w 600370"/>
                  <a:gd name="connsiteY17" fmla="*/ 269049 h 292847"/>
                  <a:gd name="connsiteX18" fmla="*/ 510348 w 600370"/>
                  <a:gd name="connsiteY18" fmla="*/ 234674 h 292847"/>
                  <a:gd name="connsiteX19" fmla="*/ 475928 w 600370"/>
                  <a:gd name="connsiteY19" fmla="*/ 200299 h 292847"/>
                  <a:gd name="connsiteX20" fmla="*/ 183355 w 600370"/>
                  <a:gd name="connsiteY20" fmla="*/ 43630 h 292847"/>
                  <a:gd name="connsiteX21" fmla="*/ 88036 w 600370"/>
                  <a:gd name="connsiteY21" fmla="*/ 115684 h 292847"/>
                  <a:gd name="connsiteX22" fmla="*/ 183686 w 600370"/>
                  <a:gd name="connsiteY22" fmla="*/ 115684 h 292847"/>
                  <a:gd name="connsiteX23" fmla="*/ 183686 w 600370"/>
                  <a:gd name="connsiteY23" fmla="*/ 63461 h 292847"/>
                  <a:gd name="connsiteX24" fmla="*/ 183355 w 600370"/>
                  <a:gd name="connsiteY24" fmla="*/ 53876 h 292847"/>
                  <a:gd name="connsiteX25" fmla="*/ 230021 w 600370"/>
                  <a:gd name="connsiteY25" fmla="*/ 26112 h 292847"/>
                  <a:gd name="connsiteX26" fmla="*/ 208508 w 600370"/>
                  <a:gd name="connsiteY26" fmla="*/ 37680 h 292847"/>
                  <a:gd name="connsiteX27" fmla="*/ 205529 w 600370"/>
                  <a:gd name="connsiteY27" fmla="*/ 61809 h 292847"/>
                  <a:gd name="connsiteX28" fmla="*/ 205529 w 600370"/>
                  <a:gd name="connsiteY28" fmla="*/ 115684 h 292847"/>
                  <a:gd name="connsiteX29" fmla="*/ 391201 w 600370"/>
                  <a:gd name="connsiteY29" fmla="*/ 115684 h 292847"/>
                  <a:gd name="connsiteX30" fmla="*/ 383257 w 600370"/>
                  <a:gd name="connsiteY30" fmla="*/ 76021 h 292847"/>
                  <a:gd name="connsiteX31" fmla="*/ 380941 w 600370"/>
                  <a:gd name="connsiteY31" fmla="*/ 63461 h 292847"/>
                  <a:gd name="connsiteX32" fmla="*/ 326993 w 600370"/>
                  <a:gd name="connsiteY32" fmla="*/ 26112 h 292847"/>
                  <a:gd name="connsiteX33" fmla="*/ 212149 w 600370"/>
                  <a:gd name="connsiteY33" fmla="*/ 0 h 292847"/>
                  <a:gd name="connsiteX34" fmla="*/ 326993 w 600370"/>
                  <a:gd name="connsiteY34" fmla="*/ 0 h 292847"/>
                  <a:gd name="connsiteX35" fmla="*/ 410396 w 600370"/>
                  <a:gd name="connsiteY35" fmla="*/ 62470 h 292847"/>
                  <a:gd name="connsiteX36" fmla="*/ 423966 w 600370"/>
                  <a:gd name="connsiteY36" fmla="*/ 107752 h 292847"/>
                  <a:gd name="connsiteX37" fmla="*/ 505714 w 600370"/>
                  <a:gd name="connsiteY37" fmla="*/ 107752 h 292847"/>
                  <a:gd name="connsiteX38" fmla="*/ 580512 w 600370"/>
                  <a:gd name="connsiteY38" fmla="*/ 164933 h 292847"/>
                  <a:gd name="connsiteX39" fmla="*/ 580512 w 600370"/>
                  <a:gd name="connsiteY39" fmla="*/ 179807 h 292847"/>
                  <a:gd name="connsiteX40" fmla="*/ 600370 w 600370"/>
                  <a:gd name="connsiteY40" fmla="*/ 179807 h 292847"/>
                  <a:gd name="connsiteX41" fmla="*/ 600370 w 600370"/>
                  <a:gd name="connsiteY41" fmla="*/ 241615 h 292847"/>
                  <a:gd name="connsiteX42" fmla="*/ 533846 w 600370"/>
                  <a:gd name="connsiteY42" fmla="*/ 241615 h 292847"/>
                  <a:gd name="connsiteX43" fmla="*/ 475928 w 600370"/>
                  <a:gd name="connsiteY43" fmla="*/ 292516 h 292847"/>
                  <a:gd name="connsiteX44" fmla="*/ 418340 w 600370"/>
                  <a:gd name="connsiteY44" fmla="*/ 241615 h 292847"/>
                  <a:gd name="connsiteX45" fmla="*/ 194938 w 600370"/>
                  <a:gd name="connsiteY45" fmla="*/ 241615 h 292847"/>
                  <a:gd name="connsiteX46" fmla="*/ 137351 w 600370"/>
                  <a:gd name="connsiteY46" fmla="*/ 292847 h 292847"/>
                  <a:gd name="connsiteX47" fmla="*/ 79431 w 600370"/>
                  <a:gd name="connsiteY47" fmla="*/ 241615 h 292847"/>
                  <a:gd name="connsiteX48" fmla="*/ 32103 w 600370"/>
                  <a:gd name="connsiteY48" fmla="*/ 241615 h 292847"/>
                  <a:gd name="connsiteX49" fmla="*/ 32103 w 600370"/>
                  <a:gd name="connsiteY49" fmla="*/ 213190 h 292847"/>
                  <a:gd name="connsiteX50" fmla="*/ 0 w 600370"/>
                  <a:gd name="connsiteY50" fmla="*/ 177493 h 292847"/>
                  <a:gd name="connsiteX51" fmla="*/ 0 w 600370"/>
                  <a:gd name="connsiteY51" fmla="*/ 106430 h 292847"/>
                  <a:gd name="connsiteX52" fmla="*/ 35744 w 600370"/>
                  <a:gd name="connsiteY52" fmla="*/ 70402 h 292847"/>
                  <a:gd name="connsiteX53" fmla="*/ 71157 w 600370"/>
                  <a:gd name="connsiteY53" fmla="*/ 98828 h 292847"/>
                  <a:gd name="connsiteX54" fmla="*/ 179383 w 600370"/>
                  <a:gd name="connsiteY54" fmla="*/ 16857 h 292847"/>
                  <a:gd name="connsiteX55" fmla="*/ 212149 w 600370"/>
                  <a:gd name="connsiteY55" fmla="*/ 0 h 29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0370" h="292847">
                    <a:moveTo>
                      <a:pt x="137355" y="214519"/>
                    </a:moveTo>
                    <a:cubicBezTo>
                      <a:pt x="148597" y="214519"/>
                      <a:pt x="157854" y="223431"/>
                      <a:pt x="157854" y="234983"/>
                    </a:cubicBezTo>
                    <a:cubicBezTo>
                      <a:pt x="157854" y="246205"/>
                      <a:pt x="148597" y="255447"/>
                      <a:pt x="137355" y="255447"/>
                    </a:cubicBezTo>
                    <a:cubicBezTo>
                      <a:pt x="126114" y="255447"/>
                      <a:pt x="116856" y="246205"/>
                      <a:pt x="116856" y="234983"/>
                    </a:cubicBezTo>
                    <a:cubicBezTo>
                      <a:pt x="116856" y="223431"/>
                      <a:pt x="125783" y="214519"/>
                      <a:pt x="137355" y="214519"/>
                    </a:cubicBezTo>
                    <a:close/>
                    <a:moveTo>
                      <a:pt x="476105" y="211838"/>
                    </a:moveTo>
                    <a:cubicBezTo>
                      <a:pt x="488615" y="211838"/>
                      <a:pt x="498757" y="221980"/>
                      <a:pt x="498757" y="234490"/>
                    </a:cubicBezTo>
                    <a:cubicBezTo>
                      <a:pt x="498757" y="247000"/>
                      <a:pt x="488615" y="257142"/>
                      <a:pt x="476105" y="257142"/>
                    </a:cubicBezTo>
                    <a:cubicBezTo>
                      <a:pt x="463595" y="257142"/>
                      <a:pt x="453453" y="247000"/>
                      <a:pt x="453453" y="234490"/>
                    </a:cubicBezTo>
                    <a:cubicBezTo>
                      <a:pt x="453453" y="221980"/>
                      <a:pt x="463595" y="211838"/>
                      <a:pt x="476105" y="211838"/>
                    </a:cubicBezTo>
                    <a:close/>
                    <a:moveTo>
                      <a:pt x="137351" y="200630"/>
                    </a:moveTo>
                    <a:cubicBezTo>
                      <a:pt x="118155" y="200630"/>
                      <a:pt x="102930" y="215834"/>
                      <a:pt x="102930" y="235005"/>
                    </a:cubicBezTo>
                    <a:cubicBezTo>
                      <a:pt x="102930" y="253845"/>
                      <a:pt x="118155" y="269380"/>
                      <a:pt x="137351" y="269380"/>
                    </a:cubicBezTo>
                    <a:cubicBezTo>
                      <a:pt x="156216" y="269380"/>
                      <a:pt x="171771" y="253845"/>
                      <a:pt x="171771" y="235005"/>
                    </a:cubicBezTo>
                    <a:cubicBezTo>
                      <a:pt x="171771" y="215834"/>
                      <a:pt x="156216" y="200630"/>
                      <a:pt x="137351" y="200630"/>
                    </a:cubicBezTo>
                    <a:close/>
                    <a:moveTo>
                      <a:pt x="475928" y="200299"/>
                    </a:moveTo>
                    <a:cubicBezTo>
                      <a:pt x="457063" y="200299"/>
                      <a:pt x="441507" y="215504"/>
                      <a:pt x="441507" y="234674"/>
                    </a:cubicBezTo>
                    <a:cubicBezTo>
                      <a:pt x="441507" y="253514"/>
                      <a:pt x="457063" y="269049"/>
                      <a:pt x="475928" y="269049"/>
                    </a:cubicBezTo>
                    <a:cubicBezTo>
                      <a:pt x="495123" y="269049"/>
                      <a:pt x="510348" y="253514"/>
                      <a:pt x="510348" y="234674"/>
                    </a:cubicBezTo>
                    <a:cubicBezTo>
                      <a:pt x="510348" y="215504"/>
                      <a:pt x="495123" y="200299"/>
                      <a:pt x="475928" y="200299"/>
                    </a:cubicBezTo>
                    <a:close/>
                    <a:moveTo>
                      <a:pt x="183355" y="43630"/>
                    </a:moveTo>
                    <a:lnTo>
                      <a:pt x="88036" y="115684"/>
                    </a:lnTo>
                    <a:lnTo>
                      <a:pt x="183686" y="115684"/>
                    </a:lnTo>
                    <a:lnTo>
                      <a:pt x="183686" y="63461"/>
                    </a:lnTo>
                    <a:cubicBezTo>
                      <a:pt x="183686" y="60156"/>
                      <a:pt x="183686" y="56851"/>
                      <a:pt x="183355" y="53876"/>
                    </a:cubicBezTo>
                    <a:close/>
                    <a:moveTo>
                      <a:pt x="230021" y="26112"/>
                    </a:moveTo>
                    <a:cubicBezTo>
                      <a:pt x="218768" y="26112"/>
                      <a:pt x="211818" y="29747"/>
                      <a:pt x="208508" y="37680"/>
                    </a:cubicBezTo>
                    <a:cubicBezTo>
                      <a:pt x="205529" y="44291"/>
                      <a:pt x="205529" y="52884"/>
                      <a:pt x="205529" y="61809"/>
                    </a:cubicBezTo>
                    <a:lnTo>
                      <a:pt x="205529" y="115684"/>
                    </a:lnTo>
                    <a:lnTo>
                      <a:pt x="391201" y="115684"/>
                    </a:lnTo>
                    <a:lnTo>
                      <a:pt x="383257" y="76021"/>
                    </a:lnTo>
                    <a:lnTo>
                      <a:pt x="380941" y="63461"/>
                    </a:lnTo>
                    <a:cubicBezTo>
                      <a:pt x="380941" y="41646"/>
                      <a:pt x="348837" y="26112"/>
                      <a:pt x="326993" y="26112"/>
                    </a:cubicBezTo>
                    <a:close/>
                    <a:moveTo>
                      <a:pt x="212149" y="0"/>
                    </a:moveTo>
                    <a:lnTo>
                      <a:pt x="326993" y="0"/>
                    </a:lnTo>
                    <a:cubicBezTo>
                      <a:pt x="358435" y="0"/>
                      <a:pt x="397820" y="19501"/>
                      <a:pt x="410396" y="62470"/>
                    </a:cubicBezTo>
                    <a:lnTo>
                      <a:pt x="423966" y="107752"/>
                    </a:lnTo>
                    <a:lnTo>
                      <a:pt x="505714" y="107752"/>
                    </a:lnTo>
                    <a:cubicBezTo>
                      <a:pt x="554035" y="107752"/>
                      <a:pt x="580512" y="128245"/>
                      <a:pt x="580512" y="164933"/>
                    </a:cubicBezTo>
                    <a:lnTo>
                      <a:pt x="580512" y="179807"/>
                    </a:lnTo>
                    <a:lnTo>
                      <a:pt x="600370" y="179807"/>
                    </a:lnTo>
                    <a:lnTo>
                      <a:pt x="600370" y="241615"/>
                    </a:lnTo>
                    <a:lnTo>
                      <a:pt x="533846" y="241615"/>
                    </a:lnTo>
                    <a:cubicBezTo>
                      <a:pt x="530206" y="270371"/>
                      <a:pt x="505714" y="292516"/>
                      <a:pt x="475928" y="292516"/>
                    </a:cubicBezTo>
                    <a:cubicBezTo>
                      <a:pt x="446472" y="292516"/>
                      <a:pt x="421980" y="270371"/>
                      <a:pt x="418340" y="241615"/>
                    </a:cubicBezTo>
                    <a:lnTo>
                      <a:pt x="194938" y="241615"/>
                    </a:lnTo>
                    <a:cubicBezTo>
                      <a:pt x="191629" y="270371"/>
                      <a:pt x="167137" y="292847"/>
                      <a:pt x="137351" y="292847"/>
                    </a:cubicBezTo>
                    <a:cubicBezTo>
                      <a:pt x="107563" y="292847"/>
                      <a:pt x="83072" y="270371"/>
                      <a:pt x="79431" y="241615"/>
                    </a:cubicBezTo>
                    <a:lnTo>
                      <a:pt x="32103" y="241615"/>
                    </a:lnTo>
                    <a:lnTo>
                      <a:pt x="32103" y="213190"/>
                    </a:lnTo>
                    <a:cubicBezTo>
                      <a:pt x="13900" y="211207"/>
                      <a:pt x="0" y="195672"/>
                      <a:pt x="0" y="177493"/>
                    </a:cubicBezTo>
                    <a:lnTo>
                      <a:pt x="0" y="106430"/>
                    </a:lnTo>
                    <a:cubicBezTo>
                      <a:pt x="0" y="86598"/>
                      <a:pt x="16217" y="70402"/>
                      <a:pt x="35744" y="70402"/>
                    </a:cubicBezTo>
                    <a:cubicBezTo>
                      <a:pt x="52623" y="70402"/>
                      <a:pt x="67517" y="82632"/>
                      <a:pt x="71157" y="98828"/>
                    </a:cubicBezTo>
                    <a:lnTo>
                      <a:pt x="179383" y="16857"/>
                    </a:lnTo>
                    <a:cubicBezTo>
                      <a:pt x="184348" y="5288"/>
                      <a:pt x="194938" y="0"/>
                      <a:pt x="2121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5" name="iconfont-11253-5321794">
                <a:extLst>
                  <a:ext uri="{FF2B5EF4-FFF2-40B4-BE49-F238E27FC236}">
                    <a16:creationId xmlns:a16="http://schemas.microsoft.com/office/drawing/2014/main" id="{7C7C8406-67AF-42CF-B3E2-14BE0ABCC509}"/>
                  </a:ext>
                </a:extLst>
              </p:cNvPr>
              <p:cNvSpPr/>
              <p:nvPr/>
            </p:nvSpPr>
            <p:spPr>
              <a:xfrm>
                <a:off x="4217403" y="2506727"/>
                <a:ext cx="567666" cy="316343"/>
              </a:xfrm>
              <a:custGeom>
                <a:avLst/>
                <a:gdLst>
                  <a:gd name="T0" fmla="*/ 1165 w 10674"/>
                  <a:gd name="T1" fmla="*/ 2551 h 9186"/>
                  <a:gd name="T2" fmla="*/ 1907 w 10674"/>
                  <a:gd name="T3" fmla="*/ 725 h 9186"/>
                  <a:gd name="T4" fmla="*/ 2012 w 10674"/>
                  <a:gd name="T5" fmla="*/ 325 h 9186"/>
                  <a:gd name="T6" fmla="*/ 1716 w 10674"/>
                  <a:gd name="T7" fmla="*/ 36 h 9186"/>
                  <a:gd name="T8" fmla="*/ 1319 w 10674"/>
                  <a:gd name="T9" fmla="*/ 151 h 9186"/>
                  <a:gd name="T10" fmla="*/ 1356 w 10674"/>
                  <a:gd name="T11" fmla="*/ 4990 h 9186"/>
                  <a:gd name="T12" fmla="*/ 1937 w 10674"/>
                  <a:gd name="T13" fmla="*/ 4988 h 9186"/>
                  <a:gd name="T14" fmla="*/ 1936 w 10674"/>
                  <a:gd name="T15" fmla="*/ 4406 h 9186"/>
                  <a:gd name="T16" fmla="*/ 1165 w 10674"/>
                  <a:gd name="T17" fmla="*/ 2551 h 9186"/>
                  <a:gd name="T18" fmla="*/ 7301 w 10674"/>
                  <a:gd name="T19" fmla="*/ 993 h 9186"/>
                  <a:gd name="T20" fmla="*/ 7290 w 10674"/>
                  <a:gd name="T21" fmla="*/ 1574 h 9186"/>
                  <a:gd name="T22" fmla="*/ 7265 w 10674"/>
                  <a:gd name="T23" fmla="*/ 3553 h 9186"/>
                  <a:gd name="T24" fmla="*/ 7150 w 10674"/>
                  <a:gd name="T25" fmla="*/ 3953 h 9186"/>
                  <a:gd name="T26" fmla="*/ 7442 w 10674"/>
                  <a:gd name="T27" fmla="*/ 4250 h 9186"/>
                  <a:gd name="T28" fmla="*/ 7844 w 10674"/>
                  <a:gd name="T29" fmla="*/ 4138 h 9186"/>
                  <a:gd name="T30" fmla="*/ 7884 w 10674"/>
                  <a:gd name="T31" fmla="*/ 1006 h 9186"/>
                  <a:gd name="T32" fmla="*/ 7595 w 10674"/>
                  <a:gd name="T33" fmla="*/ 880 h 9186"/>
                  <a:gd name="T34" fmla="*/ 7301 w 10674"/>
                  <a:gd name="T35" fmla="*/ 993 h 9186"/>
                  <a:gd name="T36" fmla="*/ 7301 w 10674"/>
                  <a:gd name="T37" fmla="*/ 993 h 9186"/>
                  <a:gd name="T38" fmla="*/ 9357 w 10674"/>
                  <a:gd name="T39" fmla="*/ 151 h 9186"/>
                  <a:gd name="T40" fmla="*/ 8960 w 10674"/>
                  <a:gd name="T41" fmla="*/ 36 h 9186"/>
                  <a:gd name="T42" fmla="*/ 8664 w 10674"/>
                  <a:gd name="T43" fmla="*/ 325 h 9186"/>
                  <a:gd name="T44" fmla="*/ 8769 w 10674"/>
                  <a:gd name="T45" fmla="*/ 725 h 9186"/>
                  <a:gd name="T46" fmla="*/ 8740 w 10674"/>
                  <a:gd name="T47" fmla="*/ 4404 h 9186"/>
                  <a:gd name="T48" fmla="*/ 8739 w 10674"/>
                  <a:gd name="T49" fmla="*/ 4986 h 9186"/>
                  <a:gd name="T50" fmla="*/ 9321 w 10674"/>
                  <a:gd name="T51" fmla="*/ 4987 h 9186"/>
                  <a:gd name="T52" fmla="*/ 9357 w 10674"/>
                  <a:gd name="T53" fmla="*/ 151 h 9186"/>
                  <a:gd name="T54" fmla="*/ 3415 w 10674"/>
                  <a:gd name="T55" fmla="*/ 4136 h 9186"/>
                  <a:gd name="T56" fmla="*/ 3412 w 10674"/>
                  <a:gd name="T57" fmla="*/ 3555 h 9186"/>
                  <a:gd name="T58" fmla="*/ 3387 w 10674"/>
                  <a:gd name="T59" fmla="*/ 1576 h 9186"/>
                  <a:gd name="T60" fmla="*/ 3376 w 10674"/>
                  <a:gd name="T61" fmla="*/ 995 h 9186"/>
                  <a:gd name="T62" fmla="*/ 2795 w 10674"/>
                  <a:gd name="T63" fmla="*/ 1006 h 9186"/>
                  <a:gd name="T64" fmla="*/ 2835 w 10674"/>
                  <a:gd name="T65" fmla="*/ 4138 h 9186"/>
                  <a:gd name="T66" fmla="*/ 3415 w 10674"/>
                  <a:gd name="T67" fmla="*/ 4136 h 9186"/>
                  <a:gd name="T68" fmla="*/ 5940 w 10674"/>
                  <a:gd name="T69" fmla="*/ 3511 h 9186"/>
                  <a:gd name="T70" fmla="*/ 6381 w 10674"/>
                  <a:gd name="T71" fmla="*/ 2283 h 9186"/>
                  <a:gd name="T72" fmla="*/ 5336 w 10674"/>
                  <a:gd name="T73" fmla="*/ 1502 h 9186"/>
                  <a:gd name="T74" fmla="*/ 4282 w 10674"/>
                  <a:gd name="T75" fmla="*/ 2272 h 9186"/>
                  <a:gd name="T76" fmla="*/ 4711 w 10674"/>
                  <a:gd name="T77" fmla="*/ 3505 h 9186"/>
                  <a:gd name="T78" fmla="*/ 2864 w 10674"/>
                  <a:gd name="T79" fmla="*/ 8581 h 9186"/>
                  <a:gd name="T80" fmla="*/ 3110 w 10674"/>
                  <a:gd name="T81" fmla="*/ 9108 h 9186"/>
                  <a:gd name="T82" fmla="*/ 3637 w 10674"/>
                  <a:gd name="T83" fmla="*/ 8862 h 9186"/>
                  <a:gd name="T84" fmla="*/ 4029 w 10674"/>
                  <a:gd name="T85" fmla="*/ 7788 h 9186"/>
                  <a:gd name="T86" fmla="*/ 6621 w 10674"/>
                  <a:gd name="T87" fmla="*/ 7788 h 9186"/>
                  <a:gd name="T88" fmla="*/ 7021 w 10674"/>
                  <a:gd name="T89" fmla="*/ 8888 h 9186"/>
                  <a:gd name="T90" fmla="*/ 7497 w 10674"/>
                  <a:gd name="T91" fmla="*/ 9111 h 9186"/>
                  <a:gd name="T92" fmla="*/ 7572 w 10674"/>
                  <a:gd name="T93" fmla="*/ 9083 h 9186"/>
                  <a:gd name="T94" fmla="*/ 7795 w 10674"/>
                  <a:gd name="T95" fmla="*/ 8607 h 9186"/>
                  <a:gd name="T96" fmla="*/ 5940 w 10674"/>
                  <a:gd name="T97" fmla="*/ 3511 h 9186"/>
                  <a:gd name="T98" fmla="*/ 5324 w 10674"/>
                  <a:gd name="T99" fmla="*/ 4226 h 9186"/>
                  <a:gd name="T100" fmla="*/ 5821 w 10674"/>
                  <a:gd name="T101" fmla="*/ 5593 h 9186"/>
                  <a:gd name="T102" fmla="*/ 4826 w 10674"/>
                  <a:gd name="T103" fmla="*/ 5593 h 9186"/>
                  <a:gd name="T104" fmla="*/ 5324 w 10674"/>
                  <a:gd name="T105" fmla="*/ 4226 h 9186"/>
                  <a:gd name="T106" fmla="*/ 4293 w 10674"/>
                  <a:gd name="T107" fmla="*/ 7056 h 9186"/>
                  <a:gd name="T108" fmla="*/ 4560 w 10674"/>
                  <a:gd name="T109" fmla="*/ 6325 h 9186"/>
                  <a:gd name="T110" fmla="*/ 6087 w 10674"/>
                  <a:gd name="T111" fmla="*/ 6325 h 9186"/>
                  <a:gd name="T112" fmla="*/ 6353 w 10674"/>
                  <a:gd name="T113" fmla="*/ 7056 h 9186"/>
                  <a:gd name="T114" fmla="*/ 4293 w 10674"/>
                  <a:gd name="T115" fmla="*/ 7056 h 9186"/>
                  <a:gd name="T116" fmla="*/ 4293 w 10674"/>
                  <a:gd name="T117" fmla="*/ 7056 h 9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674" h="9186">
                    <a:moveTo>
                      <a:pt x="1165" y="2551"/>
                    </a:moveTo>
                    <a:cubicBezTo>
                      <a:pt x="1164" y="1868"/>
                      <a:pt x="1430" y="1212"/>
                      <a:pt x="1907" y="725"/>
                    </a:cubicBezTo>
                    <a:cubicBezTo>
                      <a:pt x="2012" y="620"/>
                      <a:pt x="2052" y="467"/>
                      <a:pt x="2012" y="325"/>
                    </a:cubicBezTo>
                    <a:cubicBezTo>
                      <a:pt x="1972" y="182"/>
                      <a:pt x="1860" y="72"/>
                      <a:pt x="1716" y="36"/>
                    </a:cubicBezTo>
                    <a:cubicBezTo>
                      <a:pt x="1572" y="0"/>
                      <a:pt x="1421" y="43"/>
                      <a:pt x="1319" y="151"/>
                    </a:cubicBezTo>
                    <a:cubicBezTo>
                      <a:pt x="0" y="1501"/>
                      <a:pt x="17" y="3661"/>
                      <a:pt x="1356" y="4990"/>
                    </a:cubicBezTo>
                    <a:cubicBezTo>
                      <a:pt x="1517" y="5150"/>
                      <a:pt x="1777" y="5150"/>
                      <a:pt x="1937" y="4988"/>
                    </a:cubicBezTo>
                    <a:cubicBezTo>
                      <a:pt x="2097" y="4827"/>
                      <a:pt x="2097" y="4567"/>
                      <a:pt x="1936" y="4406"/>
                    </a:cubicBezTo>
                    <a:cubicBezTo>
                      <a:pt x="1441" y="3916"/>
                      <a:pt x="1164" y="3248"/>
                      <a:pt x="1165" y="2551"/>
                    </a:cubicBezTo>
                    <a:close/>
                    <a:moveTo>
                      <a:pt x="7301" y="993"/>
                    </a:moveTo>
                    <a:cubicBezTo>
                      <a:pt x="7137" y="1151"/>
                      <a:pt x="7132" y="1411"/>
                      <a:pt x="7290" y="1574"/>
                    </a:cubicBezTo>
                    <a:cubicBezTo>
                      <a:pt x="7824" y="2131"/>
                      <a:pt x="7812" y="3011"/>
                      <a:pt x="7265" y="3553"/>
                    </a:cubicBezTo>
                    <a:cubicBezTo>
                      <a:pt x="7157" y="3656"/>
                      <a:pt x="7112" y="3810"/>
                      <a:pt x="7150" y="3953"/>
                    </a:cubicBezTo>
                    <a:cubicBezTo>
                      <a:pt x="7186" y="4097"/>
                      <a:pt x="7298" y="4211"/>
                      <a:pt x="7442" y="4250"/>
                    </a:cubicBezTo>
                    <a:cubicBezTo>
                      <a:pt x="7586" y="4288"/>
                      <a:pt x="7740" y="4246"/>
                      <a:pt x="7844" y="4138"/>
                    </a:cubicBezTo>
                    <a:cubicBezTo>
                      <a:pt x="8710" y="3281"/>
                      <a:pt x="8728" y="1886"/>
                      <a:pt x="7884" y="1006"/>
                    </a:cubicBezTo>
                    <a:cubicBezTo>
                      <a:pt x="7809" y="927"/>
                      <a:pt x="7705" y="882"/>
                      <a:pt x="7595" y="880"/>
                    </a:cubicBezTo>
                    <a:cubicBezTo>
                      <a:pt x="7486" y="877"/>
                      <a:pt x="7380" y="918"/>
                      <a:pt x="7301" y="993"/>
                    </a:cubicBezTo>
                    <a:close/>
                    <a:moveTo>
                      <a:pt x="7301" y="993"/>
                    </a:moveTo>
                    <a:close/>
                    <a:moveTo>
                      <a:pt x="9357" y="151"/>
                    </a:moveTo>
                    <a:cubicBezTo>
                      <a:pt x="9255" y="43"/>
                      <a:pt x="9104" y="0"/>
                      <a:pt x="8960" y="36"/>
                    </a:cubicBezTo>
                    <a:cubicBezTo>
                      <a:pt x="8816" y="72"/>
                      <a:pt x="8704" y="182"/>
                      <a:pt x="8664" y="325"/>
                    </a:cubicBezTo>
                    <a:cubicBezTo>
                      <a:pt x="8623" y="467"/>
                      <a:pt x="8664" y="620"/>
                      <a:pt x="8769" y="725"/>
                    </a:cubicBezTo>
                    <a:cubicBezTo>
                      <a:pt x="9770" y="1751"/>
                      <a:pt x="9757" y="3393"/>
                      <a:pt x="8740" y="4404"/>
                    </a:cubicBezTo>
                    <a:cubicBezTo>
                      <a:pt x="8579" y="4565"/>
                      <a:pt x="8577" y="4826"/>
                      <a:pt x="8739" y="4986"/>
                    </a:cubicBezTo>
                    <a:cubicBezTo>
                      <a:pt x="8898" y="5147"/>
                      <a:pt x="9160" y="5148"/>
                      <a:pt x="9321" y="4987"/>
                    </a:cubicBezTo>
                    <a:cubicBezTo>
                      <a:pt x="10657" y="3660"/>
                      <a:pt x="10674" y="1501"/>
                      <a:pt x="9357" y="151"/>
                    </a:cubicBezTo>
                    <a:close/>
                    <a:moveTo>
                      <a:pt x="3415" y="4136"/>
                    </a:moveTo>
                    <a:cubicBezTo>
                      <a:pt x="3575" y="3975"/>
                      <a:pt x="3574" y="3713"/>
                      <a:pt x="3412" y="3555"/>
                    </a:cubicBezTo>
                    <a:cubicBezTo>
                      <a:pt x="2865" y="3013"/>
                      <a:pt x="2854" y="2132"/>
                      <a:pt x="3387" y="1576"/>
                    </a:cubicBezTo>
                    <a:cubicBezTo>
                      <a:pt x="3545" y="1412"/>
                      <a:pt x="3540" y="1151"/>
                      <a:pt x="3376" y="995"/>
                    </a:cubicBezTo>
                    <a:cubicBezTo>
                      <a:pt x="3212" y="837"/>
                      <a:pt x="2951" y="842"/>
                      <a:pt x="2795" y="1006"/>
                    </a:cubicBezTo>
                    <a:cubicBezTo>
                      <a:pt x="1950" y="1886"/>
                      <a:pt x="1969" y="3281"/>
                      <a:pt x="2835" y="4138"/>
                    </a:cubicBezTo>
                    <a:cubicBezTo>
                      <a:pt x="2994" y="4298"/>
                      <a:pt x="3255" y="4297"/>
                      <a:pt x="3415" y="4136"/>
                    </a:cubicBezTo>
                    <a:close/>
                    <a:moveTo>
                      <a:pt x="5940" y="3511"/>
                    </a:moveTo>
                    <a:cubicBezTo>
                      <a:pt x="6341" y="3243"/>
                      <a:pt x="6520" y="2745"/>
                      <a:pt x="6381" y="2283"/>
                    </a:cubicBezTo>
                    <a:cubicBezTo>
                      <a:pt x="6242" y="1822"/>
                      <a:pt x="5818" y="1505"/>
                      <a:pt x="5336" y="1502"/>
                    </a:cubicBezTo>
                    <a:cubicBezTo>
                      <a:pt x="4853" y="1500"/>
                      <a:pt x="4426" y="1812"/>
                      <a:pt x="4282" y="2272"/>
                    </a:cubicBezTo>
                    <a:cubicBezTo>
                      <a:pt x="4138" y="2732"/>
                      <a:pt x="4312" y="3232"/>
                      <a:pt x="4711" y="3505"/>
                    </a:cubicBezTo>
                    <a:lnTo>
                      <a:pt x="2864" y="8581"/>
                    </a:lnTo>
                    <a:cubicBezTo>
                      <a:pt x="2786" y="8795"/>
                      <a:pt x="2896" y="9030"/>
                      <a:pt x="3110" y="9108"/>
                    </a:cubicBezTo>
                    <a:cubicBezTo>
                      <a:pt x="3324" y="9186"/>
                      <a:pt x="3559" y="9075"/>
                      <a:pt x="3637" y="8862"/>
                    </a:cubicBezTo>
                    <a:lnTo>
                      <a:pt x="4029" y="7788"/>
                    </a:lnTo>
                    <a:lnTo>
                      <a:pt x="6621" y="7788"/>
                    </a:lnTo>
                    <a:lnTo>
                      <a:pt x="7021" y="8888"/>
                    </a:lnTo>
                    <a:cubicBezTo>
                      <a:pt x="7092" y="9081"/>
                      <a:pt x="7305" y="9181"/>
                      <a:pt x="7497" y="9111"/>
                    </a:cubicBezTo>
                    <a:lnTo>
                      <a:pt x="7572" y="9083"/>
                    </a:lnTo>
                    <a:cubicBezTo>
                      <a:pt x="7765" y="9012"/>
                      <a:pt x="7865" y="8799"/>
                      <a:pt x="7795" y="8607"/>
                    </a:cubicBezTo>
                    <a:lnTo>
                      <a:pt x="5940" y="3511"/>
                    </a:lnTo>
                    <a:close/>
                    <a:moveTo>
                      <a:pt x="5324" y="4226"/>
                    </a:moveTo>
                    <a:lnTo>
                      <a:pt x="5821" y="5593"/>
                    </a:lnTo>
                    <a:lnTo>
                      <a:pt x="4826" y="5593"/>
                    </a:lnTo>
                    <a:lnTo>
                      <a:pt x="5324" y="4226"/>
                    </a:lnTo>
                    <a:close/>
                    <a:moveTo>
                      <a:pt x="4293" y="7056"/>
                    </a:moveTo>
                    <a:lnTo>
                      <a:pt x="4560" y="6325"/>
                    </a:lnTo>
                    <a:lnTo>
                      <a:pt x="6087" y="6325"/>
                    </a:lnTo>
                    <a:lnTo>
                      <a:pt x="6353" y="7056"/>
                    </a:lnTo>
                    <a:lnTo>
                      <a:pt x="4293" y="7056"/>
                    </a:lnTo>
                    <a:close/>
                    <a:moveTo>
                      <a:pt x="4293" y="7056"/>
                    </a:move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7" name="文本框 96">
              <a:extLst>
                <a:ext uri="{FF2B5EF4-FFF2-40B4-BE49-F238E27FC236}">
                  <a16:creationId xmlns:a16="http://schemas.microsoft.com/office/drawing/2014/main" id="{F07884E1-DB56-4A03-B466-18FBA3277A1D}"/>
                </a:ext>
              </a:extLst>
            </p:cNvPr>
            <p:cNvSpPr txBox="1"/>
            <p:nvPr/>
          </p:nvSpPr>
          <p:spPr>
            <a:xfrm>
              <a:off x="4114800" y="2971800"/>
              <a:ext cx="914400" cy="914400"/>
            </a:xfrm>
            <a:prstGeom prst="rect">
              <a:avLst/>
            </a:prstGeom>
            <a:noFill/>
          </p:spPr>
          <p:txBody>
            <a:bodyPr wrap="square" rtlCol="0">
              <a:spAutoFit/>
            </a:bodyPr>
            <a:lstStyle/>
            <a:p>
              <a:endParaRPr lang="zh-CN" altLang="en-US" dirty="0"/>
            </a:p>
          </p:txBody>
        </p:sp>
        <p:sp>
          <p:nvSpPr>
            <p:cNvPr id="98" name="文本框 97">
              <a:extLst>
                <a:ext uri="{FF2B5EF4-FFF2-40B4-BE49-F238E27FC236}">
                  <a16:creationId xmlns:a16="http://schemas.microsoft.com/office/drawing/2014/main" id="{D2BB286B-7443-44D5-BD86-7FCC07F61DDA}"/>
                </a:ext>
              </a:extLst>
            </p:cNvPr>
            <p:cNvSpPr txBox="1"/>
            <p:nvPr/>
          </p:nvSpPr>
          <p:spPr>
            <a:xfrm>
              <a:off x="4245427" y="2741268"/>
              <a:ext cx="681597" cy="276999"/>
            </a:xfrm>
            <a:prstGeom prst="rect">
              <a:avLst/>
            </a:prstGeom>
            <a:noFill/>
          </p:spPr>
          <p:txBody>
            <a:bodyPr wrap="none" rtlCol="0">
              <a:spAutoFit/>
            </a:bodyPr>
            <a:lstStyle/>
            <a:p>
              <a:r>
                <a:rPr lang="en-US" altLang="zh-CN" sz="1200" b="1" dirty="0"/>
                <a:t>Apply it</a:t>
              </a:r>
              <a:endParaRPr lang="zh-CN" altLang="en-US" sz="1200" b="1" dirty="0"/>
            </a:p>
          </p:txBody>
        </p:sp>
        <p:sp>
          <p:nvSpPr>
            <p:cNvPr id="100" name="任意多边形: 形状 99">
              <a:extLst>
                <a:ext uri="{FF2B5EF4-FFF2-40B4-BE49-F238E27FC236}">
                  <a16:creationId xmlns:a16="http://schemas.microsoft.com/office/drawing/2014/main" id="{6165BEF7-EE31-4F6C-A1D6-131A0FC249F1}"/>
                </a:ext>
              </a:extLst>
            </p:cNvPr>
            <p:cNvSpPr/>
            <p:nvPr/>
          </p:nvSpPr>
          <p:spPr>
            <a:xfrm>
              <a:off x="2621280" y="2691777"/>
              <a:ext cx="4450080" cy="1026783"/>
            </a:xfrm>
            <a:custGeom>
              <a:avLst/>
              <a:gdLst>
                <a:gd name="connsiteX0" fmla="*/ 0 w 4450080"/>
                <a:gd name="connsiteY0" fmla="*/ 615303 h 1026783"/>
                <a:gd name="connsiteX1" fmla="*/ 769620 w 4450080"/>
                <a:gd name="connsiteY1" fmla="*/ 28563 h 1026783"/>
                <a:gd name="connsiteX2" fmla="*/ 2468880 w 4450080"/>
                <a:gd name="connsiteY2" fmla="*/ 188583 h 1026783"/>
                <a:gd name="connsiteX3" fmla="*/ 4450080 w 4450080"/>
                <a:gd name="connsiteY3" fmla="*/ 1026783 h 1026783"/>
              </a:gdLst>
              <a:ahLst/>
              <a:cxnLst>
                <a:cxn ang="0">
                  <a:pos x="connsiteX0" y="connsiteY0"/>
                </a:cxn>
                <a:cxn ang="0">
                  <a:pos x="connsiteX1" y="connsiteY1"/>
                </a:cxn>
                <a:cxn ang="0">
                  <a:pos x="connsiteX2" y="connsiteY2"/>
                </a:cxn>
                <a:cxn ang="0">
                  <a:pos x="connsiteX3" y="connsiteY3"/>
                </a:cxn>
              </a:cxnLst>
              <a:rect l="l" t="t" r="r" b="b"/>
              <a:pathLst>
                <a:path w="4450080" h="1026783">
                  <a:moveTo>
                    <a:pt x="0" y="615303"/>
                  </a:moveTo>
                  <a:cubicBezTo>
                    <a:pt x="179070" y="357493"/>
                    <a:pt x="358140" y="99683"/>
                    <a:pt x="769620" y="28563"/>
                  </a:cubicBezTo>
                  <a:cubicBezTo>
                    <a:pt x="1181100" y="-42557"/>
                    <a:pt x="1855470" y="22213"/>
                    <a:pt x="2468880" y="188583"/>
                  </a:cubicBezTo>
                  <a:cubicBezTo>
                    <a:pt x="3082290" y="354953"/>
                    <a:pt x="4110990" y="880733"/>
                    <a:pt x="4450080" y="1026783"/>
                  </a:cubicBezTo>
                </a:path>
              </a:pathLst>
            </a:custGeom>
            <a:noFill/>
            <a:ln w="19050">
              <a:solidFill>
                <a:srgbClr val="C00000"/>
              </a:solidFill>
              <a:prstDash val="lgDash"/>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a:extLst>
              <a:ext uri="{FF2B5EF4-FFF2-40B4-BE49-F238E27FC236}">
                <a16:creationId xmlns:a16="http://schemas.microsoft.com/office/drawing/2014/main" id="{2C83235A-D1A8-4F5E-9505-1A7E05566E49}"/>
              </a:ext>
            </a:extLst>
          </p:cNvPr>
          <p:cNvSpPr txBox="1"/>
          <p:nvPr/>
        </p:nvSpPr>
        <p:spPr>
          <a:xfrm>
            <a:off x="6214408" y="2711302"/>
            <a:ext cx="2100768" cy="400110"/>
          </a:xfrm>
          <a:prstGeom prst="rect">
            <a:avLst/>
          </a:prstGeom>
          <a:noFill/>
        </p:spPr>
        <p:txBody>
          <a:bodyPr wrap="none" rtlCol="0">
            <a:spAutoFit/>
          </a:bodyPr>
          <a:lstStyle/>
          <a:p>
            <a:r>
              <a:rPr lang="en-US" altLang="zh-CN" sz="2000" dirty="0"/>
              <a:t>Zero-Shot Transfer</a:t>
            </a:r>
            <a:endParaRPr lang="zh-CN" altLang="en-US" sz="2000" dirty="0"/>
          </a:p>
        </p:txBody>
      </p:sp>
    </p:spTree>
    <p:extLst>
      <p:ext uri="{BB962C8B-B14F-4D97-AF65-F5344CB8AC3E}">
        <p14:creationId xmlns:p14="http://schemas.microsoft.com/office/powerpoint/2010/main" val="225717961"/>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13</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1384995"/>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分布式策略</a:t>
            </a:r>
          </a:p>
          <a:p>
            <a:pPr>
              <a:lnSpc>
                <a:spcPct val="100000"/>
              </a:lnSpc>
            </a:pPr>
            <a:endParaRPr lang="zh-CN" altLang="en-US" sz="2800" b="1" spc="200" dirty="0">
              <a:solidFill>
                <a:schemeClr val="bg1"/>
              </a:solidFill>
              <a:latin typeface="Calibri" panose="020F0502020204030204" pitchFamily="34" charset="0"/>
              <a:ea typeface="微软雅黑" panose="020B0503020204020204" pitchFamily="34" charset="-122"/>
            </a:endParaRPr>
          </a:p>
          <a:p>
            <a:pPr>
              <a:lnSpc>
                <a:spcPct val="100000"/>
              </a:lnSpc>
            </a:pPr>
            <a:endParaRPr lang="en-US" altLang="zh-CN" sz="2800" b="1" spc="200" dirty="0">
              <a:solidFill>
                <a:schemeClr val="bg1"/>
              </a:solidFill>
              <a:latin typeface="Calibri" panose="020F0502020204030204" pitchFamily="34" charset="0"/>
              <a:ea typeface="微软雅黑" panose="020B0503020204020204" pitchFamily="34" charset="-122"/>
            </a:endParaRPr>
          </a:p>
        </p:txBody>
      </p:sp>
      <p:pic>
        <p:nvPicPr>
          <p:cNvPr id="4" name="图片 3">
            <a:extLst>
              <a:ext uri="{FF2B5EF4-FFF2-40B4-BE49-F238E27FC236}">
                <a16:creationId xmlns:a16="http://schemas.microsoft.com/office/drawing/2014/main" id="{E1726F4B-D075-4834-9AFE-345141703CF3}"/>
              </a:ext>
            </a:extLst>
          </p:cNvPr>
          <p:cNvPicPr>
            <a:picLocks noChangeAspect="1"/>
          </p:cNvPicPr>
          <p:nvPr/>
        </p:nvPicPr>
        <p:blipFill>
          <a:blip r:embed="rId4"/>
          <a:stretch>
            <a:fillRect/>
          </a:stretch>
        </p:blipFill>
        <p:spPr>
          <a:xfrm>
            <a:off x="4575034" y="1196801"/>
            <a:ext cx="4286251" cy="2066925"/>
          </a:xfrm>
          <a:prstGeom prst="rect">
            <a:avLst/>
          </a:prstGeom>
        </p:spPr>
      </p:pic>
      <p:sp>
        <p:nvSpPr>
          <p:cNvPr id="6" name="文本框 5">
            <a:extLst>
              <a:ext uri="{FF2B5EF4-FFF2-40B4-BE49-F238E27FC236}">
                <a16:creationId xmlns:a16="http://schemas.microsoft.com/office/drawing/2014/main" id="{E2164FBE-060A-4C94-94C3-9C3D12D74465}"/>
              </a:ext>
            </a:extLst>
          </p:cNvPr>
          <p:cNvSpPr txBox="1"/>
          <p:nvPr/>
        </p:nvSpPr>
        <p:spPr>
          <a:xfrm>
            <a:off x="282715" y="881453"/>
            <a:ext cx="2749471" cy="707886"/>
          </a:xfrm>
          <a:prstGeom prst="rect">
            <a:avLst/>
          </a:prstGeom>
          <a:noFill/>
        </p:spPr>
        <p:txBody>
          <a:bodyPr wrap="none" rtlCol="0">
            <a:spAutoFit/>
          </a:bodyPr>
          <a:lstStyle/>
          <a:p>
            <a:r>
              <a:rPr lang="zh-CN" altLang="en-US" sz="2000" dirty="0"/>
              <a:t>分布式多智能驾驶策略</a:t>
            </a:r>
            <a:endParaRPr lang="en-US" altLang="zh-CN" sz="2000" dirty="0"/>
          </a:p>
          <a:p>
            <a:endParaRPr lang="zh-CN" altLang="en-US" sz="2000" dirty="0"/>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56D68C7E-0620-4035-B7E3-2E7987F528BC}"/>
                  </a:ext>
                </a:extLst>
              </p:cNvPr>
              <p:cNvSpPr txBox="1"/>
              <p:nvPr/>
            </p:nvSpPr>
            <p:spPr>
              <a:xfrm>
                <a:off x="531764" y="1435251"/>
                <a:ext cx="4655313" cy="3973588"/>
              </a:xfrm>
              <a:prstGeom prst="rect">
                <a:avLst/>
              </a:prstGeom>
              <a:noFill/>
            </p:spPr>
            <p:txBody>
              <a:bodyPr wrap="none" rtlCol="0">
                <a:spAutoFit/>
              </a:bodyPr>
              <a:lstStyle/>
              <a:p>
                <a:r>
                  <a:rPr lang="en-US" altLang="zh-CN" sz="1600" b="1" dirty="0">
                    <a:solidFill>
                      <a:srgbClr val="6B2D0B"/>
                    </a:solidFill>
                  </a:rPr>
                  <a:t>State</a:t>
                </a:r>
              </a:p>
              <a:p>
                <a:pPr marL="285750" indent="-285750">
                  <a:buFont typeface="Arial" panose="020B0604020202020204" pitchFamily="34" charset="0"/>
                  <a:buChar char="•"/>
                </a:pPr>
                <a:r>
                  <a:rPr lang="en-US" altLang="zh-CN" sz="1400" dirty="0"/>
                  <a:t>Single agent </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𝑆</m:t>
                        </m:r>
                      </m:e>
                      <m:sub>
                        <m:r>
                          <a:rPr lang="en-US" altLang="zh-CN" sz="1400" b="0" i="1" smtClean="0">
                            <a:latin typeface="Cambria Math" panose="02040503050406030204" pitchFamily="18" charset="0"/>
                          </a:rPr>
                          <m:t>𝑖</m:t>
                        </m:r>
                        <m:r>
                          <a:rPr lang="en-US" altLang="zh-CN" sz="1400" b="0" i="1" smtClean="0">
                            <a:latin typeface="Cambria Math" panose="02040503050406030204" pitchFamily="18" charset="0"/>
                          </a:rPr>
                          <m:t>,</m:t>
                        </m:r>
                        <m:r>
                          <a:rPr lang="en-US" altLang="zh-CN" sz="1400" b="0" i="1" smtClean="0">
                            <a:latin typeface="Cambria Math" panose="02040503050406030204" pitchFamily="18" charset="0"/>
                          </a:rPr>
                          <m:t>𝑡</m:t>
                        </m:r>
                      </m:sub>
                    </m:sSub>
                  </m:oMath>
                </a14:m>
                <a:r>
                  <a:rPr lang="en-US" altLang="zh-CN" sz="1400" dirty="0"/>
                  <a:t>=</a:t>
                </a:r>
                <a14:m>
                  <m:oMath xmlns:m="http://schemas.openxmlformats.org/officeDocument/2006/math">
                    <m:d>
                      <m:dPr>
                        <m:begChr m:val="⟨"/>
                        <m:endChr m:val="⟩"/>
                        <m:ctrlPr>
                          <a:rPr lang="en-US" altLang="zh-CN" sz="1400" i="1" smtClean="0">
                            <a:latin typeface="Cambria Math" panose="02040503050406030204" pitchFamily="18" charset="0"/>
                          </a:rPr>
                        </m:ctrlPr>
                      </m:dPr>
                      <m:e>
                        <m:eqArr>
                          <m:eqArrPr>
                            <m:ctrlPr>
                              <a:rPr lang="en-US" altLang="zh-CN" sz="1400" i="1" smtClean="0">
                                <a:latin typeface="Cambria Math" panose="02040503050406030204" pitchFamily="18" charset="0"/>
                              </a:rPr>
                            </m:ctrlPr>
                          </m:eqArrPr>
                          <m:e>
                            <m:f>
                              <m:fPr>
                                <m:ctrlPr>
                                  <a:rPr lang="en-US" altLang="zh-CN" sz="1400" i="1" smtClean="0">
                                    <a:latin typeface="Cambria Math" panose="02040503050406030204" pitchFamily="18" charset="0"/>
                                  </a:rPr>
                                </m:ctrlPr>
                              </m:fPr>
                              <m:num>
                                <m:sSub>
                                  <m:sSubPr>
                                    <m:ctrlPr>
                                      <a:rPr lang="en-US" altLang="zh-CN" sz="1400" i="1">
                                        <a:latin typeface="Cambria Math" panose="02040503050406030204" pitchFamily="18" charset="0"/>
                                      </a:rPr>
                                    </m:ctrlPr>
                                  </m:sSubPr>
                                  <m:e>
                                    <m:r>
                                      <a:rPr lang="en-US" altLang="zh-CN" sz="1400" i="1">
                                        <a:latin typeface="Cambria Math" panose="02040503050406030204" pitchFamily="18" charset="0"/>
                                      </a:rPr>
                                      <m:t>𝑣</m:t>
                                    </m:r>
                                  </m:e>
                                  <m:sub>
                                    <m:r>
                                      <a:rPr lang="en-US" altLang="zh-CN" sz="1400" i="1">
                                        <a:latin typeface="Cambria Math" panose="02040503050406030204" pitchFamily="18" charset="0"/>
                                      </a:rPr>
                                      <m:t>𝑖</m:t>
                                    </m:r>
                                    <m:r>
                                      <a:rPr lang="en-US" altLang="zh-CN" sz="1400" b="0" i="1" smtClean="0">
                                        <a:latin typeface="Cambria Math" panose="02040503050406030204" pitchFamily="18" charset="0"/>
                                      </a:rPr>
                                      <m:t>,</m:t>
                                    </m:r>
                                    <m:r>
                                      <a:rPr lang="en-US" altLang="zh-CN" sz="1400" b="0" i="1" smtClean="0">
                                        <a:latin typeface="Cambria Math" panose="02040503050406030204" pitchFamily="18" charset="0"/>
                                      </a:rPr>
                                      <m:t>𝑡</m:t>
                                    </m:r>
                                  </m:sub>
                                </m:sSub>
                              </m:num>
                              <m:den>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𝑉</m:t>
                                    </m:r>
                                  </m:e>
                                  <m:sub>
                                    <m:r>
                                      <a:rPr lang="en-US" altLang="zh-CN" sz="1400" b="0" i="1" smtClean="0">
                                        <a:latin typeface="Cambria Math" panose="02040503050406030204" pitchFamily="18" charset="0"/>
                                      </a:rPr>
                                      <m:t>𝑚𝑎𝑥</m:t>
                                    </m:r>
                                  </m:sub>
                                </m:sSub>
                              </m:den>
                            </m:f>
                            <m:r>
                              <a:rPr lang="en-US" altLang="zh-CN" sz="1400" b="0" i="1" smtClean="0">
                                <a:latin typeface="Cambria Math" panose="02040503050406030204" pitchFamily="18" charset="0"/>
                              </a:rPr>
                              <m:t>, </m:t>
                            </m:r>
                            <m:f>
                              <m:fPr>
                                <m:ctrlPr>
                                  <a:rPr lang="en-US" altLang="zh-CN" sz="1400" b="0" i="1" smtClean="0">
                                    <a:latin typeface="Cambria Math" panose="02040503050406030204" pitchFamily="18" charset="0"/>
                                  </a:rPr>
                                </m:ctrlPr>
                              </m:fPr>
                              <m:num>
                                <m:sSubSup>
                                  <m:sSubSupPr>
                                    <m:ctrlPr>
                                      <a:rPr lang="en-US" altLang="zh-CN" sz="1400" i="1">
                                        <a:latin typeface="Cambria Math" panose="02040503050406030204" pitchFamily="18" charset="0"/>
                                      </a:rPr>
                                    </m:ctrlPr>
                                  </m:sSubSupPr>
                                  <m:e>
                                    <m:r>
                                      <a:rPr lang="en-US" altLang="zh-CN" sz="1400" i="1">
                                        <a:latin typeface="Cambria Math" panose="02040503050406030204" pitchFamily="18" charset="0"/>
                                      </a:rPr>
                                      <m:t>𝑣</m:t>
                                    </m:r>
                                  </m:e>
                                  <m:sub>
                                    <m:r>
                                      <a:rPr lang="en-US" altLang="zh-CN" sz="1400" i="1">
                                        <a:latin typeface="Cambria Math" panose="02040503050406030204" pitchFamily="18" charset="0"/>
                                      </a:rPr>
                                      <m:t>𝑖</m:t>
                                    </m:r>
                                    <m:r>
                                      <a:rPr lang="en-US" altLang="zh-CN" sz="1400" i="1">
                                        <a:latin typeface="Cambria Math" panose="02040503050406030204" pitchFamily="18" charset="0"/>
                                      </a:rPr>
                                      <m:t>,</m:t>
                                    </m:r>
                                    <m:r>
                                      <a:rPr lang="en-US" altLang="zh-CN" sz="1400" i="1">
                                        <a:latin typeface="Cambria Math" panose="02040503050406030204" pitchFamily="18" charset="0"/>
                                      </a:rPr>
                                      <m:t>𝑡</m:t>
                                    </m:r>
                                  </m:sub>
                                  <m:sup>
                                    <m:r>
                                      <a:rPr lang="en-US" altLang="zh-CN" sz="1400" i="1">
                                        <a:latin typeface="Cambria Math" panose="02040503050406030204" pitchFamily="18" charset="0"/>
                                      </a:rPr>
                                      <m:t>𝐿</m:t>
                                    </m:r>
                                  </m:sup>
                                </m:sSubSup>
                              </m:num>
                              <m:den>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𝑉</m:t>
                                    </m:r>
                                  </m:e>
                                  <m:sub>
                                    <m:r>
                                      <a:rPr lang="en-US" altLang="zh-CN" sz="1400" b="0" i="1" smtClean="0">
                                        <a:latin typeface="Cambria Math" panose="02040503050406030204" pitchFamily="18" charset="0"/>
                                      </a:rPr>
                                      <m:t>𝑚𝑎𝑥</m:t>
                                    </m:r>
                                  </m:sub>
                                </m:sSub>
                              </m:den>
                            </m:f>
                            <m:r>
                              <a:rPr lang="en-US" altLang="zh-CN" sz="1400" b="0" i="1" smtClean="0">
                                <a:latin typeface="Cambria Math" panose="02040503050406030204" pitchFamily="18" charset="0"/>
                              </a:rPr>
                              <m:t>, </m:t>
                            </m:r>
                            <m:f>
                              <m:fPr>
                                <m:ctrlPr>
                                  <a:rPr lang="en-US" altLang="zh-CN" sz="1400" b="0" i="1" smtClean="0">
                                    <a:latin typeface="Cambria Math" panose="02040503050406030204" pitchFamily="18" charset="0"/>
                                  </a:rPr>
                                </m:ctrlPr>
                              </m:fPr>
                              <m:num>
                                <m:sSubSup>
                                  <m:sSubSupPr>
                                    <m:ctrlPr>
                                      <a:rPr lang="en-US" altLang="zh-CN" sz="1400" i="1">
                                        <a:latin typeface="Cambria Math" panose="02040503050406030204" pitchFamily="18" charset="0"/>
                                      </a:rPr>
                                    </m:ctrlPr>
                                  </m:sSubSupPr>
                                  <m:e>
                                    <m:r>
                                      <a:rPr lang="en-US" altLang="zh-CN" sz="1400" i="1">
                                        <a:latin typeface="Cambria Math" panose="02040503050406030204" pitchFamily="18" charset="0"/>
                                      </a:rPr>
                                      <m:t>h</m:t>
                                    </m:r>
                                  </m:e>
                                  <m:sub>
                                    <m:r>
                                      <a:rPr lang="en-US" altLang="zh-CN" sz="1400" i="1">
                                        <a:latin typeface="Cambria Math" panose="02040503050406030204" pitchFamily="18" charset="0"/>
                                      </a:rPr>
                                      <m:t>𝑖</m:t>
                                    </m:r>
                                    <m:r>
                                      <a:rPr lang="en-US" altLang="zh-CN" sz="1400" i="1">
                                        <a:latin typeface="Cambria Math" panose="02040503050406030204" pitchFamily="18" charset="0"/>
                                      </a:rPr>
                                      <m:t>,</m:t>
                                    </m:r>
                                    <m:r>
                                      <a:rPr lang="en-US" altLang="zh-CN" sz="1400" i="1">
                                        <a:latin typeface="Cambria Math" panose="02040503050406030204" pitchFamily="18" charset="0"/>
                                      </a:rPr>
                                      <m:t>𝑡</m:t>
                                    </m:r>
                                  </m:sub>
                                  <m:sup>
                                    <m:r>
                                      <a:rPr lang="en-US" altLang="zh-CN" sz="1400" i="1">
                                        <a:latin typeface="Cambria Math" panose="02040503050406030204" pitchFamily="18" charset="0"/>
                                      </a:rPr>
                                      <m:t>𝐹</m:t>
                                    </m:r>
                                  </m:sup>
                                </m:sSubSup>
                              </m:num>
                              <m:den>
                                <m:sSub>
                                  <m:sSubPr>
                                    <m:ctrlPr>
                                      <a:rPr lang="en-US" altLang="zh-CN" sz="1400" i="1">
                                        <a:latin typeface="Cambria Math" panose="02040503050406030204" pitchFamily="18" charset="0"/>
                                      </a:rPr>
                                    </m:ctrlPr>
                                  </m:sSubPr>
                                  <m:e>
                                    <m:r>
                                      <a:rPr lang="en-US" altLang="zh-CN" sz="1400" b="0" i="1" smtClean="0">
                                        <a:latin typeface="Cambria Math" panose="02040503050406030204" pitchFamily="18" charset="0"/>
                                      </a:rPr>
                                      <m:t>h</m:t>
                                    </m:r>
                                  </m:e>
                                  <m:sub>
                                    <m:r>
                                      <a:rPr lang="en-US" altLang="zh-CN" sz="1400" i="1">
                                        <a:latin typeface="Cambria Math" panose="02040503050406030204" pitchFamily="18" charset="0"/>
                                      </a:rPr>
                                      <m:t>𝑚𝑎𝑥</m:t>
                                    </m:r>
                                  </m:sub>
                                </m:sSub>
                              </m:den>
                            </m:f>
                            <m:r>
                              <a:rPr lang="en-US" altLang="zh-CN" sz="1400" b="0" i="1" smtClean="0">
                                <a:latin typeface="Cambria Math" panose="02040503050406030204" pitchFamily="18" charset="0"/>
                              </a:rPr>
                              <m:t>,</m:t>
                            </m:r>
                            <m:r>
                              <a:rPr lang="en-US" altLang="zh-CN" sz="1400" i="1" smtClean="0">
                                <a:latin typeface="Cambria Math" panose="02040503050406030204" pitchFamily="18" charset="0"/>
                              </a:rPr>
                              <m:t> </m:t>
                            </m:r>
                            <m:f>
                              <m:fPr>
                                <m:ctrlPr>
                                  <a:rPr lang="en-US" altLang="zh-CN" sz="1400" i="1" smtClean="0">
                                    <a:latin typeface="Cambria Math" panose="02040503050406030204" pitchFamily="18" charset="0"/>
                                  </a:rPr>
                                </m:ctrlPr>
                              </m:fPr>
                              <m:num>
                                <m:sSubSup>
                                  <m:sSubSupPr>
                                    <m:ctrlPr>
                                      <a:rPr lang="en-US" altLang="zh-CN" sz="1400" i="1">
                                        <a:latin typeface="Cambria Math" panose="02040503050406030204" pitchFamily="18" charset="0"/>
                                      </a:rPr>
                                    </m:ctrlPr>
                                  </m:sSubSupPr>
                                  <m:e>
                                    <m:r>
                                      <a:rPr lang="en-US" altLang="zh-CN" sz="1400" i="1">
                                        <a:latin typeface="Cambria Math" panose="02040503050406030204" pitchFamily="18" charset="0"/>
                                      </a:rPr>
                                      <m:t>𝑣</m:t>
                                    </m:r>
                                  </m:e>
                                  <m:sub>
                                    <m:r>
                                      <a:rPr lang="en-US" altLang="zh-CN" sz="1400" i="1">
                                        <a:latin typeface="Cambria Math" panose="02040503050406030204" pitchFamily="18" charset="0"/>
                                      </a:rPr>
                                      <m:t>𝑖</m:t>
                                    </m:r>
                                    <m:r>
                                      <a:rPr lang="en-US" altLang="zh-CN" sz="1400" i="1">
                                        <a:latin typeface="Cambria Math" panose="02040503050406030204" pitchFamily="18" charset="0"/>
                                      </a:rPr>
                                      <m:t>,</m:t>
                                    </m:r>
                                    <m:r>
                                      <a:rPr lang="en-US" altLang="zh-CN" sz="1400" i="1">
                                        <a:latin typeface="Cambria Math" panose="02040503050406030204" pitchFamily="18" charset="0"/>
                                      </a:rPr>
                                      <m:t>𝑡</m:t>
                                    </m:r>
                                  </m:sub>
                                  <m:sup>
                                    <m:r>
                                      <a:rPr lang="en-US" altLang="zh-CN" sz="1400" i="1">
                                        <a:latin typeface="Cambria Math" panose="02040503050406030204" pitchFamily="18" charset="0"/>
                                      </a:rPr>
                                      <m:t>𝐹</m:t>
                                    </m:r>
                                  </m:sup>
                                </m:sSubSup>
                              </m:num>
                              <m:den>
                                <m:sSub>
                                  <m:sSubPr>
                                    <m:ctrlPr>
                                      <a:rPr lang="en-US" altLang="zh-CN" sz="1400" i="1">
                                        <a:latin typeface="Cambria Math" panose="02040503050406030204" pitchFamily="18" charset="0"/>
                                      </a:rPr>
                                    </m:ctrlPr>
                                  </m:sSubPr>
                                  <m:e>
                                    <m:r>
                                      <a:rPr lang="en-US" altLang="zh-CN" sz="1400" i="1">
                                        <a:latin typeface="Cambria Math" panose="02040503050406030204" pitchFamily="18" charset="0"/>
                                      </a:rPr>
                                      <m:t>𝑉</m:t>
                                    </m:r>
                                  </m:e>
                                  <m:sub>
                                    <m:r>
                                      <a:rPr lang="en-US" altLang="zh-CN" sz="1400" i="1">
                                        <a:latin typeface="Cambria Math" panose="02040503050406030204" pitchFamily="18" charset="0"/>
                                      </a:rPr>
                                      <m:t>𝑚𝑎𝑥</m:t>
                                    </m:r>
                                  </m:sub>
                                </m:sSub>
                              </m:den>
                            </m:f>
                            <m:r>
                              <a:rPr lang="en-US" altLang="zh-CN" sz="1400" i="1">
                                <a:latin typeface="Cambria Math" panose="02040503050406030204" pitchFamily="18" charset="0"/>
                              </a:rPr>
                              <m:t>,</m:t>
                            </m:r>
                            <m:r>
                              <a:rPr lang="en-US" altLang="zh-CN" sz="1400" i="1" smtClean="0">
                                <a:latin typeface="Cambria Math" panose="02040503050406030204" pitchFamily="18" charset="0"/>
                              </a:rPr>
                              <m:t> </m:t>
                            </m:r>
                            <m:f>
                              <m:fPr>
                                <m:ctrlPr>
                                  <a:rPr lang="en-US" altLang="zh-CN" sz="1400" i="1" smtClean="0">
                                    <a:latin typeface="Cambria Math" panose="02040503050406030204" pitchFamily="18" charset="0"/>
                                  </a:rPr>
                                </m:ctrlPr>
                              </m:fPr>
                              <m:num>
                                <m:sSubSup>
                                  <m:sSubSupPr>
                                    <m:ctrlPr>
                                      <a:rPr lang="en-US" altLang="zh-CN" sz="1400" i="1">
                                        <a:latin typeface="Cambria Math" panose="02040503050406030204" pitchFamily="18" charset="0"/>
                                      </a:rPr>
                                    </m:ctrlPr>
                                  </m:sSubSupPr>
                                  <m:e>
                                    <m:r>
                                      <a:rPr lang="en-US" altLang="zh-CN" sz="1400" i="1">
                                        <a:latin typeface="Cambria Math" panose="02040503050406030204" pitchFamily="18" charset="0"/>
                                      </a:rPr>
                                      <m:t>h</m:t>
                                    </m:r>
                                  </m:e>
                                  <m:sub>
                                    <m:r>
                                      <a:rPr lang="en-US" altLang="zh-CN" sz="1400" i="1">
                                        <a:latin typeface="Cambria Math" panose="02040503050406030204" pitchFamily="18" charset="0"/>
                                      </a:rPr>
                                      <m:t>𝑖</m:t>
                                    </m:r>
                                    <m:r>
                                      <a:rPr lang="en-US" altLang="zh-CN" sz="1400" i="1">
                                        <a:latin typeface="Cambria Math" panose="02040503050406030204" pitchFamily="18" charset="0"/>
                                      </a:rPr>
                                      <m:t>,</m:t>
                                    </m:r>
                                    <m:r>
                                      <a:rPr lang="en-US" altLang="zh-CN" sz="1400" i="1">
                                        <a:latin typeface="Cambria Math" panose="02040503050406030204" pitchFamily="18" charset="0"/>
                                      </a:rPr>
                                      <m:t>𝑡</m:t>
                                    </m:r>
                                  </m:sub>
                                  <m:sup>
                                    <m:r>
                                      <a:rPr lang="en-US" altLang="zh-CN" sz="1400" i="1">
                                        <a:latin typeface="Cambria Math" panose="02040503050406030204" pitchFamily="18" charset="0"/>
                                      </a:rPr>
                                      <m:t>𝐹</m:t>
                                    </m:r>
                                  </m:sup>
                                </m:sSubSup>
                              </m:num>
                              <m:den>
                                <m:sSub>
                                  <m:sSubPr>
                                    <m:ctrlPr>
                                      <a:rPr lang="en-US" altLang="zh-CN" sz="1400" i="1">
                                        <a:latin typeface="Cambria Math" panose="02040503050406030204" pitchFamily="18" charset="0"/>
                                      </a:rPr>
                                    </m:ctrlPr>
                                  </m:sSubPr>
                                  <m:e>
                                    <m:r>
                                      <a:rPr lang="en-US" altLang="zh-CN" sz="1400" i="1">
                                        <a:latin typeface="Cambria Math" panose="02040503050406030204" pitchFamily="18" charset="0"/>
                                      </a:rPr>
                                      <m:t>h</m:t>
                                    </m:r>
                                  </m:e>
                                  <m:sub>
                                    <m:r>
                                      <a:rPr lang="en-US" altLang="zh-CN" sz="1400" i="1">
                                        <a:latin typeface="Cambria Math" panose="02040503050406030204" pitchFamily="18" charset="0"/>
                                      </a:rPr>
                                      <m:t>𝑚𝑎𝑥</m:t>
                                    </m:r>
                                  </m:sub>
                                </m:sSub>
                              </m:den>
                            </m:f>
                            <m:r>
                              <a:rPr lang="en-US" altLang="zh-CN" sz="1400" b="0" i="1" smtClean="0">
                                <a:latin typeface="Cambria Math" panose="02040503050406030204" pitchFamily="18" charset="0"/>
                              </a:rPr>
                              <m:t>,</m:t>
                            </m:r>
                          </m:e>
                          <m:e>
                            <m:f>
                              <m:fPr>
                                <m:ctrlPr>
                                  <a:rPr lang="en-US" altLang="zh-CN" sz="1400" b="0" i="1" smtClean="0">
                                    <a:solidFill>
                                      <a:srgbClr val="C00000"/>
                                    </a:solidFill>
                                    <a:latin typeface="Cambria Math" panose="02040503050406030204" pitchFamily="18" charset="0"/>
                                  </a:rPr>
                                </m:ctrlPr>
                              </m:fPr>
                              <m:num>
                                <m:sSub>
                                  <m:sSubPr>
                                    <m:ctrlPr>
                                      <a:rPr lang="en-US" altLang="zh-CN" sz="1400" b="0" i="1" smtClean="0">
                                        <a:solidFill>
                                          <a:srgbClr val="C00000"/>
                                        </a:solidFill>
                                        <a:latin typeface="Cambria Math" panose="02040503050406030204" pitchFamily="18" charset="0"/>
                                      </a:rPr>
                                    </m:ctrlPr>
                                  </m:sSubPr>
                                  <m:e>
                                    <m:r>
                                      <a:rPr lang="en-US" altLang="zh-CN" sz="1400" b="0" i="1" smtClean="0">
                                        <a:solidFill>
                                          <a:srgbClr val="C00000"/>
                                        </a:solidFill>
                                        <a:latin typeface="Cambria Math" panose="02040503050406030204" pitchFamily="18" charset="0"/>
                                      </a:rPr>
                                      <m:t>𝑑</m:t>
                                    </m:r>
                                  </m:e>
                                  <m:sub>
                                    <m:r>
                                      <a:rPr lang="en-US" altLang="zh-CN" sz="1400" b="0" i="1" smtClean="0">
                                        <a:solidFill>
                                          <a:srgbClr val="C00000"/>
                                        </a:solidFill>
                                        <a:latin typeface="Cambria Math" panose="02040503050406030204" pitchFamily="18" charset="0"/>
                                      </a:rPr>
                                      <m:t>𝑛𝑒𝑥𝑡</m:t>
                                    </m:r>
                                  </m:sub>
                                </m:sSub>
                              </m:num>
                              <m:den>
                                <m:sSub>
                                  <m:sSubPr>
                                    <m:ctrlPr>
                                      <a:rPr lang="en-US" altLang="zh-CN" sz="1400" i="1">
                                        <a:solidFill>
                                          <a:srgbClr val="C00000"/>
                                        </a:solidFill>
                                        <a:latin typeface="Cambria Math" panose="02040503050406030204" pitchFamily="18" charset="0"/>
                                      </a:rPr>
                                    </m:ctrlPr>
                                  </m:sSubPr>
                                  <m:e>
                                    <m:r>
                                      <a:rPr lang="en-US" altLang="zh-CN" sz="1400" i="1">
                                        <a:solidFill>
                                          <a:srgbClr val="C00000"/>
                                        </a:solidFill>
                                        <a:latin typeface="Cambria Math" panose="02040503050406030204" pitchFamily="18" charset="0"/>
                                      </a:rPr>
                                      <m:t>𝑑</m:t>
                                    </m:r>
                                  </m:e>
                                  <m:sub>
                                    <m:r>
                                      <a:rPr lang="en-US" altLang="zh-CN" sz="1400" b="0" i="1" smtClean="0">
                                        <a:solidFill>
                                          <a:srgbClr val="C00000"/>
                                        </a:solidFill>
                                        <a:latin typeface="Cambria Math" panose="02040503050406030204" pitchFamily="18" charset="0"/>
                                      </a:rPr>
                                      <m:t>𝑚𝑎𝑥</m:t>
                                    </m:r>
                                  </m:sub>
                                </m:sSub>
                              </m:den>
                            </m:f>
                            <m:r>
                              <a:rPr lang="en-US" altLang="zh-CN" sz="1400" b="0" i="1" smtClean="0">
                                <a:solidFill>
                                  <a:srgbClr val="C00000"/>
                                </a:solidFill>
                                <a:latin typeface="Cambria Math" panose="02040503050406030204" pitchFamily="18" charset="0"/>
                              </a:rPr>
                              <m:t>,</m:t>
                            </m:r>
                            <m:f>
                              <m:fPr>
                                <m:ctrlPr>
                                  <a:rPr lang="en-US" altLang="zh-CN" sz="1400" i="1">
                                    <a:solidFill>
                                      <a:srgbClr val="C00000"/>
                                    </a:solidFill>
                                    <a:latin typeface="Cambria Math" panose="02040503050406030204" pitchFamily="18" charset="0"/>
                                  </a:rPr>
                                </m:ctrlPr>
                              </m:fPr>
                              <m:num>
                                <m:sSub>
                                  <m:sSubPr>
                                    <m:ctrlPr>
                                      <a:rPr lang="en-US" altLang="zh-CN" sz="1400" i="1">
                                        <a:solidFill>
                                          <a:srgbClr val="C00000"/>
                                        </a:solidFill>
                                        <a:latin typeface="Cambria Math" panose="02040503050406030204" pitchFamily="18" charset="0"/>
                                      </a:rPr>
                                    </m:ctrlPr>
                                  </m:sSubPr>
                                  <m:e>
                                    <m:r>
                                      <a:rPr lang="en-US" altLang="zh-CN" sz="1400" b="0" i="1" smtClean="0">
                                        <a:solidFill>
                                          <a:srgbClr val="C00000"/>
                                        </a:solidFill>
                                        <a:latin typeface="Cambria Math" panose="02040503050406030204" pitchFamily="18" charset="0"/>
                                      </a:rPr>
                                      <m:t>𝑣</m:t>
                                    </m:r>
                                  </m:e>
                                  <m:sub>
                                    <m:r>
                                      <a:rPr lang="en-US" altLang="zh-CN" sz="1400" b="0" i="1" smtClean="0">
                                        <a:solidFill>
                                          <a:srgbClr val="C00000"/>
                                        </a:solidFill>
                                        <a:latin typeface="Cambria Math" panose="02040503050406030204" pitchFamily="18" charset="0"/>
                                      </a:rPr>
                                      <m:t>𝑚𝑒𝑟𝑔𝑒</m:t>
                                    </m:r>
                                  </m:sub>
                                </m:sSub>
                              </m:num>
                              <m:den>
                                <m:sSub>
                                  <m:sSubPr>
                                    <m:ctrlPr>
                                      <a:rPr lang="en-US" altLang="zh-CN" sz="1400" i="1">
                                        <a:solidFill>
                                          <a:srgbClr val="C00000"/>
                                        </a:solidFill>
                                        <a:latin typeface="Cambria Math" panose="02040503050406030204" pitchFamily="18" charset="0"/>
                                      </a:rPr>
                                    </m:ctrlPr>
                                  </m:sSubPr>
                                  <m:e>
                                    <m:r>
                                      <a:rPr lang="en-US" altLang="zh-CN" sz="1400" b="0" i="1" smtClean="0">
                                        <a:solidFill>
                                          <a:srgbClr val="C00000"/>
                                        </a:solidFill>
                                        <a:latin typeface="Cambria Math" panose="02040503050406030204" pitchFamily="18" charset="0"/>
                                      </a:rPr>
                                      <m:t>𝑉</m:t>
                                    </m:r>
                                  </m:e>
                                  <m:sub>
                                    <m:r>
                                      <a:rPr lang="en-US" altLang="zh-CN" sz="1400" i="1">
                                        <a:solidFill>
                                          <a:srgbClr val="C00000"/>
                                        </a:solidFill>
                                        <a:latin typeface="Cambria Math" panose="02040503050406030204" pitchFamily="18" charset="0"/>
                                      </a:rPr>
                                      <m:t>𝑚𝑎𝑥</m:t>
                                    </m:r>
                                  </m:sub>
                                </m:sSub>
                              </m:den>
                            </m:f>
                            <m:r>
                              <a:rPr lang="en-US" altLang="zh-CN" sz="1400" b="0" i="1" smtClean="0">
                                <a:solidFill>
                                  <a:srgbClr val="C00000"/>
                                </a:solidFill>
                                <a:latin typeface="Cambria Math" panose="02040503050406030204" pitchFamily="18" charset="0"/>
                              </a:rPr>
                              <m:t>,</m:t>
                            </m:r>
                            <m:f>
                              <m:fPr>
                                <m:ctrlPr>
                                  <a:rPr lang="en-US" altLang="zh-CN" sz="1400" i="1">
                                    <a:solidFill>
                                      <a:srgbClr val="C00000"/>
                                    </a:solidFill>
                                    <a:latin typeface="Cambria Math" panose="02040503050406030204" pitchFamily="18" charset="0"/>
                                  </a:rPr>
                                </m:ctrlPr>
                              </m:fPr>
                              <m:num>
                                <m:sSub>
                                  <m:sSubPr>
                                    <m:ctrlPr>
                                      <a:rPr lang="en-US" altLang="zh-CN" sz="1400" i="1">
                                        <a:solidFill>
                                          <a:srgbClr val="C00000"/>
                                        </a:solidFill>
                                        <a:latin typeface="Cambria Math" panose="02040503050406030204" pitchFamily="18" charset="0"/>
                                      </a:rPr>
                                    </m:ctrlPr>
                                  </m:sSubPr>
                                  <m:e>
                                    <m:r>
                                      <a:rPr lang="en-US" altLang="zh-CN" sz="1400" b="0" i="1" smtClean="0">
                                        <a:solidFill>
                                          <a:srgbClr val="C00000"/>
                                        </a:solidFill>
                                        <a:latin typeface="Cambria Math" panose="02040503050406030204" pitchFamily="18" charset="0"/>
                                      </a:rPr>
                                      <m:t>𝑑</m:t>
                                    </m:r>
                                  </m:e>
                                  <m:sub>
                                    <m:r>
                                      <a:rPr lang="en-US" altLang="zh-CN" sz="1400" b="0" i="1" smtClean="0">
                                        <a:solidFill>
                                          <a:srgbClr val="C00000"/>
                                        </a:solidFill>
                                        <a:latin typeface="Cambria Math" panose="02040503050406030204" pitchFamily="18" charset="0"/>
                                      </a:rPr>
                                      <m:t>𝑚𝑒𝑟𝑔𝑒</m:t>
                                    </m:r>
                                    <m:r>
                                      <a:rPr lang="en-US" altLang="zh-CN" sz="1400" b="0" i="1" smtClean="0">
                                        <a:solidFill>
                                          <a:srgbClr val="C00000"/>
                                        </a:solidFill>
                                        <a:latin typeface="Cambria Math" panose="02040503050406030204" pitchFamily="18" charset="0"/>
                                      </a:rPr>
                                      <m:t>,  </m:t>
                                    </m:r>
                                    <m:r>
                                      <a:rPr lang="en-US" altLang="zh-CN" sz="1400" i="1">
                                        <a:solidFill>
                                          <a:srgbClr val="C00000"/>
                                        </a:solidFill>
                                        <a:latin typeface="Cambria Math" panose="02040503050406030204" pitchFamily="18" charset="0"/>
                                      </a:rPr>
                                      <m:t>𝑛𝑒𝑥𝑡</m:t>
                                    </m:r>
                                  </m:sub>
                                </m:sSub>
                              </m:num>
                              <m:den>
                                <m:sSub>
                                  <m:sSubPr>
                                    <m:ctrlPr>
                                      <a:rPr lang="en-US" altLang="zh-CN" sz="1400" i="1">
                                        <a:solidFill>
                                          <a:srgbClr val="C00000"/>
                                        </a:solidFill>
                                        <a:latin typeface="Cambria Math" panose="02040503050406030204" pitchFamily="18" charset="0"/>
                                      </a:rPr>
                                    </m:ctrlPr>
                                  </m:sSubPr>
                                  <m:e>
                                    <m:r>
                                      <a:rPr lang="en-US" altLang="zh-CN" sz="1400" i="1">
                                        <a:solidFill>
                                          <a:srgbClr val="C00000"/>
                                        </a:solidFill>
                                        <a:latin typeface="Cambria Math" panose="02040503050406030204" pitchFamily="18" charset="0"/>
                                      </a:rPr>
                                      <m:t>𝑑</m:t>
                                    </m:r>
                                  </m:e>
                                  <m:sub>
                                    <m:r>
                                      <a:rPr lang="en-US" altLang="zh-CN" sz="1400" i="1">
                                        <a:solidFill>
                                          <a:srgbClr val="C00000"/>
                                        </a:solidFill>
                                        <a:latin typeface="Cambria Math" panose="02040503050406030204" pitchFamily="18" charset="0"/>
                                      </a:rPr>
                                      <m:t>𝑚𝑎𝑥</m:t>
                                    </m:r>
                                  </m:sub>
                                </m:sSub>
                              </m:den>
                            </m:f>
                          </m:e>
                        </m:eqArr>
                      </m:e>
                    </m:d>
                  </m:oMath>
                </a14:m>
                <a:endParaRPr lang="en-US" altLang="zh-CN" dirty="0"/>
              </a:p>
              <a:p>
                <a:endParaRPr lang="en-US" altLang="zh-CN" dirty="0"/>
              </a:p>
              <a:p>
                <a:endParaRPr lang="en-US" altLang="zh-CN" dirty="0"/>
              </a:p>
              <a:p>
                <a:endParaRPr lang="en-US" altLang="zh-CN" dirty="0"/>
              </a:p>
              <a:p>
                <a:pPr>
                  <a:lnSpc>
                    <a:spcPct val="150000"/>
                  </a:lnSpc>
                </a:pPr>
                <a:r>
                  <a:rPr lang="en-US" altLang="zh-CN" sz="1600" b="1" dirty="0">
                    <a:solidFill>
                      <a:srgbClr val="6B2D0B"/>
                    </a:solidFill>
                  </a:rPr>
                  <a:t>Reward</a:t>
                </a:r>
              </a:p>
              <a:p>
                <a:pPr>
                  <a:lnSpc>
                    <a:spcPct val="150000"/>
                  </a:lnSpc>
                </a:pPr>
                <a:r>
                  <a:rPr lang="en-US" altLang="zh-CN" sz="1600" dirty="0">
                    <a:latin typeface="Cambria Math" panose="02040503050406030204" pitchFamily="18" charset="0"/>
                  </a:rPr>
                  <a:t>Outflow</a:t>
                </a:r>
                <a:r>
                  <a:rPr lang="zh-CN" altLang="en-US" sz="1600" dirty="0">
                    <a:latin typeface="Cambria Math" panose="02040503050406030204" pitchFamily="18" charset="0"/>
                  </a:rPr>
                  <a:t>不适合分布式的环境</a:t>
                </a:r>
                <a:endParaRPr lang="en-US" altLang="zh-CN" sz="1600" dirty="0">
                  <a:latin typeface="Cambria Math" panose="02040503050406030204" pitchFamily="18" charset="0"/>
                </a:endParaRPr>
              </a:p>
              <a:p>
                <a:pPr>
                  <a:lnSpc>
                    <a:spcPct val="150000"/>
                  </a:lnSpc>
                </a:pPr>
                <a:r>
                  <a:rPr lang="zh-CN" altLang="en-US" sz="1600" dirty="0">
                    <a:latin typeface="Cambria Math" panose="02040503050406030204" pitchFamily="18" charset="0"/>
                  </a:rPr>
                  <a:t>平均速度奖励会使</a:t>
                </a:r>
                <a:r>
                  <a:rPr lang="en-US" altLang="zh-CN" sz="1600" dirty="0">
                    <a:latin typeface="Cambria Math" panose="02040503050406030204" pitchFamily="18" charset="0"/>
                  </a:rPr>
                  <a:t>agent</a:t>
                </a:r>
                <a:r>
                  <a:rPr lang="zh-CN" altLang="en-US" sz="1600" dirty="0">
                    <a:latin typeface="Cambria Math" panose="02040503050406030204" pitchFamily="18" charset="0"/>
                  </a:rPr>
                  <a:t>降低速度留在路网中</a:t>
                </a:r>
                <a:endParaRPr lang="en-US" altLang="zh-CN" sz="1600" dirty="0">
                  <a:latin typeface="Cambria Math" panose="02040503050406030204" pitchFamily="18" charset="0"/>
                </a:endParaRPr>
              </a:p>
              <a:p>
                <a:pPr>
                  <a:lnSpc>
                    <a:spcPct val="150000"/>
                  </a:lnSpc>
                </a:pPr>
                <a:endParaRPr lang="en-US" altLang="zh-CN" sz="1600" b="1" dirty="0">
                  <a:solidFill>
                    <a:srgbClr val="6B2D0B"/>
                  </a:solidFill>
                </a:endParaRPr>
              </a:p>
              <a:p>
                <a:pPr marL="285750" indent="-285750">
                  <a:lnSpc>
                    <a:spcPct val="150000"/>
                  </a:lnSpc>
                  <a:buFont typeface="Arial" panose="020B0604020202020204" pitchFamily="34" charset="0"/>
                  <a:buChar char="•"/>
                </a:pPr>
                <a14:m>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𝑟</m:t>
                        </m:r>
                      </m:e>
                      <m:sub>
                        <m:r>
                          <a:rPr lang="en-US" altLang="zh-CN" sz="1400" b="0" i="1" smtClean="0">
                            <a:latin typeface="Cambria Math" panose="02040503050406030204" pitchFamily="18" charset="0"/>
                          </a:rPr>
                          <m:t>𝑖</m:t>
                        </m:r>
                        <m:r>
                          <a:rPr lang="en-US" altLang="zh-CN" sz="1400" b="0" i="1" smtClean="0">
                            <a:latin typeface="Cambria Math" panose="02040503050406030204" pitchFamily="18" charset="0"/>
                          </a:rPr>
                          <m:t>,</m:t>
                        </m:r>
                        <m:r>
                          <a:rPr lang="en-US" altLang="zh-CN" sz="1400" b="0" i="1" smtClean="0">
                            <a:latin typeface="Cambria Math" panose="02040503050406030204" pitchFamily="18" charset="0"/>
                          </a:rPr>
                          <m:t>𝑡</m:t>
                        </m:r>
                      </m:sub>
                    </m:sSub>
                    <m:r>
                      <a:rPr lang="en-US" altLang="zh-CN" sz="1400" b="0" i="1" smtClean="0">
                        <a:latin typeface="Cambria Math" panose="02040503050406030204" pitchFamily="18" charset="0"/>
                      </a:rPr>
                      <m:t>=</m:t>
                    </m:r>
                    <m:d>
                      <m:dPr>
                        <m:ctrlPr>
                          <a:rPr lang="en-US" altLang="zh-CN" sz="1400" b="0" i="1" smtClean="0">
                            <a:latin typeface="Cambria Math" panose="02040503050406030204" pitchFamily="18" charset="0"/>
                          </a:rPr>
                        </m:ctrlPr>
                      </m:dPr>
                      <m:e>
                        <m:r>
                          <a:rPr lang="en-US" altLang="zh-CN" sz="1400" b="0" i="1" smtClean="0">
                            <a:latin typeface="Cambria Math" panose="02040503050406030204" pitchFamily="18" charset="0"/>
                          </a:rPr>
                          <m:t>1−</m:t>
                        </m:r>
                        <m:sSub>
                          <m:sSubPr>
                            <m:ctrlPr>
                              <a:rPr lang="en-US" altLang="zh-CN" sz="1400" b="0" i="1" smtClean="0">
                                <a:latin typeface="Cambria Math" panose="02040503050406030204" pitchFamily="18" charset="0"/>
                              </a:rPr>
                            </m:ctrlPr>
                          </m:sSubPr>
                          <m:e>
                            <m:r>
                              <a:rPr lang="en-US" altLang="zh-CN" sz="1400" b="0" i="1" smtClean="0">
                                <a:latin typeface="Cambria Math" panose="02040503050406030204" pitchFamily="18" charset="0"/>
                              </a:rPr>
                              <m:t>1</m:t>
                            </m:r>
                          </m:e>
                          <m:sub>
                            <m:r>
                              <a:rPr lang="en-US" altLang="zh-CN" sz="1400" b="0" i="1" smtClean="0">
                                <a:latin typeface="Cambria Math" panose="02040503050406030204" pitchFamily="18" charset="0"/>
                              </a:rPr>
                              <m:t>𝑑𝑜𝑛𝑒</m:t>
                            </m:r>
                          </m:sub>
                        </m:sSub>
                      </m:e>
                    </m:d>
                    <m:d>
                      <m:dPr>
                        <m:ctrlPr>
                          <a:rPr lang="en-US" altLang="zh-CN" sz="1400" b="0" i="1" smtClean="0">
                            <a:latin typeface="Cambria Math" panose="02040503050406030204" pitchFamily="18" charset="0"/>
                          </a:rPr>
                        </m:ctrlPr>
                      </m:dPr>
                      <m:e>
                        <m:r>
                          <a:rPr lang="en-US" altLang="zh-CN" sz="1400" b="0" i="1" smtClean="0">
                            <a:latin typeface="Cambria Math" panose="02040503050406030204" pitchFamily="18" charset="0"/>
                          </a:rPr>
                          <m:t>−</m:t>
                        </m:r>
                        <m:sSub>
                          <m:sSubPr>
                            <m:ctrlPr>
                              <a:rPr lang="en-US" altLang="zh-CN" sz="1400" b="0" i="1" smtClean="0">
                                <a:latin typeface="Cambria Math" panose="02040503050406030204" pitchFamily="18" charset="0"/>
                              </a:rPr>
                            </m:ctrlPr>
                          </m:sSubPr>
                          <m:e>
                            <m:r>
                              <a:rPr lang="zh-CN" altLang="en-US" sz="1400" b="0" i="1" smtClean="0">
                                <a:latin typeface="Cambria Math" panose="02040503050406030204" pitchFamily="18" charset="0"/>
                              </a:rPr>
                              <m:t>𝜂</m:t>
                            </m:r>
                          </m:e>
                          <m:sub>
                            <m:r>
                              <a:rPr lang="en-US" altLang="zh-CN" sz="1400" b="0" i="1" smtClean="0">
                                <a:latin typeface="Cambria Math" panose="02040503050406030204" pitchFamily="18" charset="0"/>
                              </a:rPr>
                              <m:t>1</m:t>
                            </m:r>
                          </m:sub>
                        </m:sSub>
                        <m:r>
                          <a:rPr lang="en-US" altLang="zh-CN" sz="1400" b="0" i="1" smtClean="0">
                            <a:latin typeface="Cambria Math" panose="02040503050406030204" pitchFamily="18" charset="0"/>
                          </a:rPr>
                          <m:t>+</m:t>
                        </m:r>
                        <m:sSub>
                          <m:sSubPr>
                            <m:ctrlPr>
                              <a:rPr lang="en-US" altLang="zh-CN" sz="1400" i="1">
                                <a:latin typeface="Cambria Math" panose="02040503050406030204" pitchFamily="18" charset="0"/>
                              </a:rPr>
                            </m:ctrlPr>
                          </m:sSubPr>
                          <m:e>
                            <m:r>
                              <a:rPr lang="zh-CN" altLang="en-US" sz="1400" i="1">
                                <a:latin typeface="Cambria Math" panose="02040503050406030204" pitchFamily="18" charset="0"/>
                              </a:rPr>
                              <m:t>𝜂</m:t>
                            </m:r>
                          </m:e>
                          <m:sub>
                            <m:r>
                              <a:rPr lang="en-US" altLang="zh-CN" sz="1400" b="0" i="1" smtClean="0">
                                <a:latin typeface="Cambria Math" panose="02040503050406030204" pitchFamily="18" charset="0"/>
                              </a:rPr>
                              <m:t>2</m:t>
                            </m:r>
                          </m:sub>
                        </m:sSub>
                        <m:r>
                          <a:rPr lang="en-US" altLang="zh-CN" sz="1400" i="1" smtClean="0">
                            <a:latin typeface="Cambria Math" panose="02040503050406030204" pitchFamily="18" charset="0"/>
                            <a:ea typeface="Cambria Math" panose="02040503050406030204" pitchFamily="18" charset="0"/>
                          </a:rPr>
                          <m:t>×</m:t>
                        </m:r>
                        <m:f>
                          <m:fPr>
                            <m:ctrlPr>
                              <a:rPr lang="en-US" altLang="zh-CN" sz="1400" i="1" smtClean="0">
                                <a:latin typeface="Cambria Math" panose="02040503050406030204" pitchFamily="18" charset="0"/>
                                <a:ea typeface="Cambria Math" panose="02040503050406030204" pitchFamily="18" charset="0"/>
                              </a:rPr>
                            </m:ctrlPr>
                          </m:fPr>
                          <m:num>
                            <m:nary>
                              <m:naryPr>
                                <m:chr m:val="∑"/>
                                <m:ctrlPr>
                                  <a:rPr lang="en-US" altLang="zh-CN" sz="1400" i="1" smtClean="0">
                                    <a:latin typeface="Cambria Math" panose="02040503050406030204" pitchFamily="18" charset="0"/>
                                    <a:ea typeface="Cambria Math" panose="02040503050406030204" pitchFamily="18" charset="0"/>
                                  </a:rPr>
                                </m:ctrlPr>
                              </m:naryPr>
                              <m:sub>
                                <m:r>
                                  <m:rPr>
                                    <m:brk m:alnAt="23"/>
                                  </m:rPr>
                                  <a:rPr lang="en-US" altLang="zh-CN" sz="1400" b="0" i="1" smtClean="0">
                                    <a:latin typeface="Cambria Math" panose="02040503050406030204" pitchFamily="18" charset="0"/>
                                    <a:ea typeface="Cambria Math" panose="02040503050406030204" pitchFamily="18" charset="0"/>
                                  </a:rPr>
                                  <m:t>𝑗</m:t>
                                </m:r>
                                <m:r>
                                  <a:rPr lang="en-US" altLang="zh-CN" sz="1400" b="0" i="1" smtClean="0">
                                    <a:latin typeface="Cambria Math" panose="02040503050406030204" pitchFamily="18" charset="0"/>
                                    <a:ea typeface="Cambria Math" panose="02040503050406030204" pitchFamily="18" charset="0"/>
                                  </a:rPr>
                                  <m:t>=1</m:t>
                                </m:r>
                              </m:sub>
                              <m:sup>
                                <m:r>
                                  <a:rPr lang="en-US" altLang="zh-CN" sz="1400" b="0" i="1" smtClean="0">
                                    <a:latin typeface="Cambria Math" panose="02040503050406030204" pitchFamily="18" charset="0"/>
                                    <a:ea typeface="Cambria Math" panose="02040503050406030204" pitchFamily="18" charset="0"/>
                                  </a:rPr>
                                  <m:t>𝑛</m:t>
                                </m:r>
                              </m:sup>
                              <m:e>
                                <m:sSub>
                                  <m:sSubPr>
                                    <m:ctrlPr>
                                      <a:rPr lang="en-US" altLang="zh-CN" sz="1400" i="1" smtClean="0">
                                        <a:latin typeface="Cambria Math" panose="02040503050406030204" pitchFamily="18" charset="0"/>
                                        <a:ea typeface="Cambria Math" panose="02040503050406030204" pitchFamily="18" charset="0"/>
                                      </a:rPr>
                                    </m:ctrlPr>
                                  </m:sSubPr>
                                  <m:e>
                                    <m:r>
                                      <a:rPr lang="en-US" altLang="zh-CN" sz="1400" b="0" i="1" smtClean="0">
                                        <a:latin typeface="Cambria Math" panose="02040503050406030204" pitchFamily="18" charset="0"/>
                                        <a:ea typeface="Cambria Math" panose="02040503050406030204" pitchFamily="18" charset="0"/>
                                      </a:rPr>
                                      <m:t>𝑣</m:t>
                                    </m:r>
                                  </m:e>
                                  <m:sub>
                                    <m:r>
                                      <a:rPr lang="en-US" altLang="zh-CN" sz="1400" b="0" i="1" smtClean="0">
                                        <a:latin typeface="Cambria Math" panose="02040503050406030204" pitchFamily="18" charset="0"/>
                                        <a:ea typeface="Cambria Math" panose="02040503050406030204" pitchFamily="18" charset="0"/>
                                      </a:rPr>
                                      <m:t>𝑗</m:t>
                                    </m:r>
                                  </m:sub>
                                </m:sSub>
                              </m:e>
                            </m:nary>
                          </m:num>
                          <m:den>
                            <m:r>
                              <a:rPr lang="en-US" altLang="zh-CN" sz="1400" b="0" i="1" smtClean="0">
                                <a:latin typeface="Cambria Math" panose="02040503050406030204" pitchFamily="18" charset="0"/>
                                <a:ea typeface="Cambria Math" panose="02040503050406030204" pitchFamily="18" charset="0"/>
                              </a:rPr>
                              <m:t>𝑛</m:t>
                            </m:r>
                            <m:sSub>
                              <m:sSubPr>
                                <m:ctrlPr>
                                  <a:rPr lang="en-US" altLang="zh-CN" sz="1400" b="0" i="1" smtClean="0">
                                    <a:latin typeface="Cambria Math" panose="02040503050406030204" pitchFamily="18" charset="0"/>
                                    <a:ea typeface="Cambria Math" panose="02040503050406030204" pitchFamily="18" charset="0"/>
                                  </a:rPr>
                                </m:ctrlPr>
                              </m:sSubPr>
                              <m:e>
                                <m:r>
                                  <a:rPr lang="en-US" altLang="zh-CN" sz="1400" b="0" i="1" smtClean="0">
                                    <a:latin typeface="Cambria Math" panose="02040503050406030204" pitchFamily="18" charset="0"/>
                                    <a:ea typeface="Cambria Math" panose="02040503050406030204" pitchFamily="18" charset="0"/>
                                  </a:rPr>
                                  <m:t>𝑉</m:t>
                                </m:r>
                              </m:e>
                              <m:sub>
                                <m:r>
                                  <a:rPr lang="en-US" altLang="zh-CN" sz="1400" b="0" i="1" smtClean="0">
                                    <a:latin typeface="Cambria Math" panose="02040503050406030204" pitchFamily="18" charset="0"/>
                                    <a:ea typeface="Cambria Math" panose="02040503050406030204" pitchFamily="18" charset="0"/>
                                  </a:rPr>
                                  <m:t>𝑚𝑎𝑥</m:t>
                                </m:r>
                              </m:sub>
                            </m:sSub>
                          </m:den>
                        </m:f>
                      </m:e>
                    </m:d>
                    <m:r>
                      <a:rPr lang="en-US" altLang="zh-CN" sz="1400" b="0" i="1" smtClean="0">
                        <a:latin typeface="Cambria Math" panose="02040503050406030204" pitchFamily="18" charset="0"/>
                      </a:rPr>
                      <m:t>+</m:t>
                    </m:r>
                    <m:sSub>
                      <m:sSubPr>
                        <m:ctrlPr>
                          <a:rPr lang="en-US" altLang="zh-CN" sz="1400" i="1">
                            <a:latin typeface="Cambria Math" panose="02040503050406030204" pitchFamily="18" charset="0"/>
                          </a:rPr>
                        </m:ctrlPr>
                      </m:sSubPr>
                      <m:e>
                        <m:r>
                          <a:rPr lang="en-US" altLang="zh-CN" sz="1400" i="1">
                            <a:latin typeface="Cambria Math" panose="02040503050406030204" pitchFamily="18" charset="0"/>
                          </a:rPr>
                          <m:t>1</m:t>
                        </m:r>
                      </m:e>
                      <m:sub>
                        <m:r>
                          <a:rPr lang="en-US" altLang="zh-CN" sz="1400" i="1">
                            <a:latin typeface="Cambria Math" panose="02040503050406030204" pitchFamily="18" charset="0"/>
                          </a:rPr>
                          <m:t>𝑑𝑜𝑛𝑒</m:t>
                        </m:r>
                      </m:sub>
                    </m:sSub>
                    <m:r>
                      <a:rPr lang="en-US" altLang="zh-CN" sz="1400" i="1" smtClean="0">
                        <a:latin typeface="Cambria Math" panose="02040503050406030204" pitchFamily="18" charset="0"/>
                        <a:ea typeface="Cambria Math" panose="02040503050406030204" pitchFamily="18" charset="0"/>
                      </a:rPr>
                      <m:t>∙</m:t>
                    </m:r>
                    <m:r>
                      <a:rPr lang="en-US" altLang="zh-CN" sz="1400" b="0" i="1" smtClean="0">
                        <a:latin typeface="Cambria Math" panose="02040503050406030204" pitchFamily="18" charset="0"/>
                        <a:ea typeface="Cambria Math" panose="02040503050406030204" pitchFamily="18" charset="0"/>
                      </a:rPr>
                      <m:t>𝐵𝑜𝑛𝑢𝑠</m:t>
                    </m:r>
                  </m:oMath>
                </a14:m>
                <a:endParaRPr lang="en-US" altLang="zh-CN" sz="1400" b="0" i="1" dirty="0">
                  <a:latin typeface="Cambria Math" panose="02040503050406030204" pitchFamily="18" charset="0"/>
                  <a:ea typeface="Cambria Math" panose="02040503050406030204" pitchFamily="18" charset="0"/>
                </a:endParaRPr>
              </a:p>
            </p:txBody>
          </p:sp>
        </mc:Choice>
        <mc:Fallback xmlns="">
          <p:sp>
            <p:nvSpPr>
              <p:cNvPr id="7" name="文本框 6">
                <a:extLst>
                  <a:ext uri="{FF2B5EF4-FFF2-40B4-BE49-F238E27FC236}">
                    <a16:creationId xmlns:a16="http://schemas.microsoft.com/office/drawing/2014/main" id="{56D68C7E-0620-4035-B7E3-2E7987F528BC}"/>
                  </a:ext>
                </a:extLst>
              </p:cNvPr>
              <p:cNvSpPr txBox="1">
                <a:spLocks noRot="1" noChangeAspect="1" noMove="1" noResize="1" noEditPoints="1" noAdjustHandles="1" noChangeArrowheads="1" noChangeShapeType="1" noTextEdit="1"/>
              </p:cNvSpPr>
              <p:nvPr/>
            </p:nvSpPr>
            <p:spPr>
              <a:xfrm>
                <a:off x="531764" y="1435251"/>
                <a:ext cx="4655313" cy="3973588"/>
              </a:xfrm>
              <a:prstGeom prst="rect">
                <a:avLst/>
              </a:prstGeom>
              <a:blipFill>
                <a:blip r:embed="rId5"/>
                <a:stretch>
                  <a:fillRect l="-654" t="-460" b="-2454"/>
                </a:stretch>
              </a:blipFill>
            </p:spPr>
            <p:txBody>
              <a:bodyPr/>
              <a:lstStyle/>
              <a:p>
                <a:r>
                  <a:rPr lang="zh-CN" altLang="en-US">
                    <a:noFill/>
                  </a:rPr>
                  <a:t> </a:t>
                </a:r>
              </a:p>
            </p:txBody>
          </p:sp>
        </mc:Fallback>
      </mc:AlternateContent>
      <p:grpSp>
        <p:nvGrpSpPr>
          <p:cNvPr id="43" name="组合 42">
            <a:extLst>
              <a:ext uri="{FF2B5EF4-FFF2-40B4-BE49-F238E27FC236}">
                <a16:creationId xmlns:a16="http://schemas.microsoft.com/office/drawing/2014/main" id="{62FDABFB-8209-499C-B396-0A5449DDC0F0}"/>
              </a:ext>
            </a:extLst>
          </p:cNvPr>
          <p:cNvGrpSpPr/>
          <p:nvPr/>
        </p:nvGrpSpPr>
        <p:grpSpPr>
          <a:xfrm>
            <a:off x="1442127" y="4466246"/>
            <a:ext cx="6076329" cy="1359283"/>
            <a:chOff x="1419267" y="4943023"/>
            <a:chExt cx="6076329" cy="1359283"/>
          </a:xfrm>
        </p:grpSpPr>
        <p:sp>
          <p:nvSpPr>
            <p:cNvPr id="5" name="文本框 4">
              <a:extLst>
                <a:ext uri="{FF2B5EF4-FFF2-40B4-BE49-F238E27FC236}">
                  <a16:creationId xmlns:a16="http://schemas.microsoft.com/office/drawing/2014/main" id="{4234FA4A-60C6-4EB5-96E9-45BD957B47BD}"/>
                </a:ext>
              </a:extLst>
            </p:cNvPr>
            <p:cNvSpPr txBox="1"/>
            <p:nvPr/>
          </p:nvSpPr>
          <p:spPr>
            <a:xfrm>
              <a:off x="1419267" y="4971409"/>
              <a:ext cx="1237839" cy="307777"/>
            </a:xfrm>
            <a:prstGeom prst="rect">
              <a:avLst/>
            </a:prstGeom>
            <a:noFill/>
          </p:spPr>
          <p:txBody>
            <a:bodyPr wrap="none" rtlCol="0">
              <a:spAutoFit/>
            </a:bodyPr>
            <a:lstStyle/>
            <a:p>
              <a:r>
                <a:rPr lang="en-US" altLang="zh-CN" sz="1400" dirty="0"/>
                <a:t>selfish penalty</a:t>
              </a:r>
              <a:endParaRPr lang="zh-CN" altLang="en-US" sz="1400" dirty="0"/>
            </a:p>
          </p:txBody>
        </p:sp>
        <p:sp>
          <p:nvSpPr>
            <p:cNvPr id="10" name="文本框 9">
              <a:extLst>
                <a:ext uri="{FF2B5EF4-FFF2-40B4-BE49-F238E27FC236}">
                  <a16:creationId xmlns:a16="http://schemas.microsoft.com/office/drawing/2014/main" id="{C0E8F862-2459-48E7-83B0-CF11695AFEB3}"/>
                </a:ext>
              </a:extLst>
            </p:cNvPr>
            <p:cNvSpPr txBox="1"/>
            <p:nvPr/>
          </p:nvSpPr>
          <p:spPr>
            <a:xfrm>
              <a:off x="2859421" y="4943023"/>
              <a:ext cx="2029145" cy="307777"/>
            </a:xfrm>
            <a:prstGeom prst="rect">
              <a:avLst/>
            </a:prstGeom>
            <a:noFill/>
          </p:spPr>
          <p:txBody>
            <a:bodyPr wrap="none" rtlCol="0">
              <a:spAutoFit/>
            </a:bodyPr>
            <a:lstStyle/>
            <a:p>
              <a:r>
                <a:rPr lang="en-US" altLang="zh-CN" sz="1400" dirty="0"/>
                <a:t>collaborative component</a:t>
              </a:r>
              <a:endParaRPr lang="zh-CN" altLang="en-US" sz="1400" dirty="0"/>
            </a:p>
          </p:txBody>
        </p:sp>
        <p:cxnSp>
          <p:nvCxnSpPr>
            <p:cNvPr id="11" name="直接箭头连接符 10">
              <a:extLst>
                <a:ext uri="{FF2B5EF4-FFF2-40B4-BE49-F238E27FC236}">
                  <a16:creationId xmlns:a16="http://schemas.microsoft.com/office/drawing/2014/main" id="{2DE0117D-0454-41E1-83CB-6028EE56EF37}"/>
                </a:ext>
              </a:extLst>
            </p:cNvPr>
            <p:cNvCxnSpPr>
              <a:cxnSpLocks/>
            </p:cNvCxnSpPr>
            <p:nvPr/>
          </p:nvCxnSpPr>
          <p:spPr>
            <a:xfrm>
              <a:off x="2300103" y="5213996"/>
              <a:ext cx="142506" cy="27122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3069B5D4-4462-42C5-BEA0-3C4A446D1B4D}"/>
                </a:ext>
              </a:extLst>
            </p:cNvPr>
            <p:cNvCxnSpPr>
              <a:cxnSpLocks/>
            </p:cNvCxnSpPr>
            <p:nvPr/>
          </p:nvCxnSpPr>
          <p:spPr>
            <a:xfrm flipH="1">
              <a:off x="3016708" y="5213996"/>
              <a:ext cx="191312" cy="218912"/>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1" name="矩形: 圆角 20">
              <a:extLst>
                <a:ext uri="{FF2B5EF4-FFF2-40B4-BE49-F238E27FC236}">
                  <a16:creationId xmlns:a16="http://schemas.microsoft.com/office/drawing/2014/main" id="{882E92BE-8726-4A78-94C9-AAD818ADAB69}"/>
                </a:ext>
              </a:extLst>
            </p:cNvPr>
            <p:cNvSpPr/>
            <p:nvPr/>
          </p:nvSpPr>
          <p:spPr>
            <a:xfrm>
              <a:off x="2351169" y="5501639"/>
              <a:ext cx="303663" cy="303965"/>
            </a:xfrm>
            <a:prstGeom prst="roundRect">
              <a:avLst/>
            </a:prstGeom>
            <a:no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圆角 21">
              <a:extLst>
                <a:ext uri="{FF2B5EF4-FFF2-40B4-BE49-F238E27FC236}">
                  <a16:creationId xmlns:a16="http://schemas.microsoft.com/office/drawing/2014/main" id="{952F9F9D-E8D7-4EED-8DF7-EF50F4031D80}"/>
                </a:ext>
              </a:extLst>
            </p:cNvPr>
            <p:cNvSpPr/>
            <p:nvPr/>
          </p:nvSpPr>
          <p:spPr>
            <a:xfrm>
              <a:off x="2804160" y="5501639"/>
              <a:ext cx="274320" cy="307777"/>
            </a:xfrm>
            <a:prstGeom prst="roundRect">
              <a:avLst/>
            </a:prstGeom>
            <a:no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圆角 22">
              <a:extLst>
                <a:ext uri="{FF2B5EF4-FFF2-40B4-BE49-F238E27FC236}">
                  <a16:creationId xmlns:a16="http://schemas.microsoft.com/office/drawing/2014/main" id="{6769C81C-CD1C-4923-99CF-DE6147C0B076}"/>
                </a:ext>
              </a:extLst>
            </p:cNvPr>
            <p:cNvSpPr/>
            <p:nvPr/>
          </p:nvSpPr>
          <p:spPr>
            <a:xfrm>
              <a:off x="4508590" y="5509882"/>
              <a:ext cx="605039" cy="295722"/>
            </a:xfrm>
            <a:prstGeom prst="roundRect">
              <a:avLst/>
            </a:prstGeom>
            <a:no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id="{02BDEB33-6E19-442C-A0BB-5E0919F9A8E2}"/>
                </a:ext>
              </a:extLst>
            </p:cNvPr>
            <p:cNvSpPr txBox="1"/>
            <p:nvPr/>
          </p:nvSpPr>
          <p:spPr>
            <a:xfrm>
              <a:off x="5695103" y="5507314"/>
              <a:ext cx="1800493" cy="307777"/>
            </a:xfrm>
            <a:prstGeom prst="rect">
              <a:avLst/>
            </a:prstGeom>
            <a:noFill/>
          </p:spPr>
          <p:txBody>
            <a:bodyPr wrap="none" rtlCol="0">
              <a:spAutoFit/>
            </a:bodyPr>
            <a:lstStyle/>
            <a:p>
              <a:r>
                <a:rPr lang="zh-CN" altLang="en-US" sz="1400" dirty="0"/>
                <a:t>离开路网时获得奖金</a:t>
              </a:r>
            </a:p>
          </p:txBody>
        </p:sp>
        <p:cxnSp>
          <p:nvCxnSpPr>
            <p:cNvPr id="25" name="直接箭头连接符 24">
              <a:extLst>
                <a:ext uri="{FF2B5EF4-FFF2-40B4-BE49-F238E27FC236}">
                  <a16:creationId xmlns:a16="http://schemas.microsoft.com/office/drawing/2014/main" id="{7A24F587-9AEC-4F4B-BD64-448DC53BBF50}"/>
                </a:ext>
              </a:extLst>
            </p:cNvPr>
            <p:cNvCxnSpPr>
              <a:cxnSpLocks/>
            </p:cNvCxnSpPr>
            <p:nvPr/>
          </p:nvCxnSpPr>
          <p:spPr>
            <a:xfrm flipH="1">
              <a:off x="5197661" y="5676503"/>
              <a:ext cx="486859" cy="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7" name="矩形: 圆角 26">
              <a:extLst>
                <a:ext uri="{FF2B5EF4-FFF2-40B4-BE49-F238E27FC236}">
                  <a16:creationId xmlns:a16="http://schemas.microsoft.com/office/drawing/2014/main" id="{F2DCF7F1-6EA1-49B5-B69F-18A14EBDB096}"/>
                </a:ext>
              </a:extLst>
            </p:cNvPr>
            <p:cNvSpPr/>
            <p:nvPr/>
          </p:nvSpPr>
          <p:spPr>
            <a:xfrm>
              <a:off x="1687853" y="5505453"/>
              <a:ext cx="454323" cy="303964"/>
            </a:xfrm>
            <a:prstGeom prst="roundRect">
              <a:avLst/>
            </a:prstGeom>
            <a:no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 name="直接箭头连接符 31">
              <a:extLst>
                <a:ext uri="{FF2B5EF4-FFF2-40B4-BE49-F238E27FC236}">
                  <a16:creationId xmlns:a16="http://schemas.microsoft.com/office/drawing/2014/main" id="{E3DBFC53-4C62-46F1-8ED4-87DFADF5CC23}"/>
                </a:ext>
              </a:extLst>
            </p:cNvPr>
            <p:cNvCxnSpPr>
              <a:cxnSpLocks/>
            </p:cNvCxnSpPr>
            <p:nvPr/>
          </p:nvCxnSpPr>
          <p:spPr>
            <a:xfrm flipH="1" flipV="1">
              <a:off x="1973580" y="5925047"/>
              <a:ext cx="326523" cy="218600"/>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1FE9DE28-1202-4835-8113-D2FA039DA871}"/>
                </a:ext>
              </a:extLst>
            </p:cNvPr>
            <p:cNvSpPr txBox="1"/>
            <p:nvPr/>
          </p:nvSpPr>
          <p:spPr>
            <a:xfrm>
              <a:off x="2351169" y="5994529"/>
              <a:ext cx="2698175" cy="307777"/>
            </a:xfrm>
            <a:prstGeom prst="rect">
              <a:avLst/>
            </a:prstGeom>
            <a:noFill/>
          </p:spPr>
          <p:txBody>
            <a:bodyPr wrap="none" rtlCol="0">
              <a:spAutoFit/>
            </a:bodyPr>
            <a:lstStyle/>
            <a:p>
              <a:r>
                <a:rPr lang="zh-CN" altLang="en-US" sz="1400" dirty="0"/>
                <a:t>指示器，指示车辆是否离开网络</a:t>
              </a:r>
            </a:p>
          </p:txBody>
        </p:sp>
      </p:grpSp>
      <p:sp>
        <p:nvSpPr>
          <p:cNvPr id="39" name="右大括号 38">
            <a:extLst>
              <a:ext uri="{FF2B5EF4-FFF2-40B4-BE49-F238E27FC236}">
                <a16:creationId xmlns:a16="http://schemas.microsoft.com/office/drawing/2014/main" id="{DE7D04C2-3E6F-487B-AC0D-736A485F4DF2}"/>
              </a:ext>
            </a:extLst>
          </p:cNvPr>
          <p:cNvSpPr/>
          <p:nvPr/>
        </p:nvSpPr>
        <p:spPr>
          <a:xfrm>
            <a:off x="4711724" y="3718456"/>
            <a:ext cx="259080" cy="533521"/>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n w="0"/>
              <a:effectLst>
                <a:outerShdw blurRad="38100" dist="19050" dir="2700000" algn="tl" rotWithShape="0">
                  <a:schemeClr val="dk1">
                    <a:alpha val="40000"/>
                  </a:schemeClr>
                </a:outerShdw>
              </a:effectLst>
            </a:endParaRPr>
          </a:p>
        </p:txBody>
      </p:sp>
      <p:sp>
        <p:nvSpPr>
          <p:cNvPr id="40" name="文本框 39">
            <a:extLst>
              <a:ext uri="{FF2B5EF4-FFF2-40B4-BE49-F238E27FC236}">
                <a16:creationId xmlns:a16="http://schemas.microsoft.com/office/drawing/2014/main" id="{41A877EC-F378-45B8-B419-1C7AABCC33B1}"/>
              </a:ext>
            </a:extLst>
          </p:cNvPr>
          <p:cNvSpPr txBox="1"/>
          <p:nvPr/>
        </p:nvSpPr>
        <p:spPr>
          <a:xfrm>
            <a:off x="5436126" y="3889060"/>
            <a:ext cx="1082348" cy="307777"/>
          </a:xfrm>
          <a:prstGeom prst="rect">
            <a:avLst/>
          </a:prstGeom>
          <a:noFill/>
        </p:spPr>
        <p:txBody>
          <a:bodyPr wrap="none" rtlCol="0">
            <a:spAutoFit/>
          </a:bodyPr>
          <a:lstStyle/>
          <a:p>
            <a:r>
              <a:rPr lang="zh-CN" altLang="en-US" sz="1400" dirty="0"/>
              <a:t>结合一下？</a:t>
            </a:r>
          </a:p>
        </p:txBody>
      </p:sp>
      <p:sp>
        <p:nvSpPr>
          <p:cNvPr id="42" name="man-thinking_76818">
            <a:extLst>
              <a:ext uri="{FF2B5EF4-FFF2-40B4-BE49-F238E27FC236}">
                <a16:creationId xmlns:a16="http://schemas.microsoft.com/office/drawing/2014/main" id="{66FA7F63-4AA7-444D-9E2C-E514369CF5E1}"/>
              </a:ext>
            </a:extLst>
          </p:cNvPr>
          <p:cNvSpPr/>
          <p:nvPr/>
        </p:nvSpPr>
        <p:spPr>
          <a:xfrm>
            <a:off x="5113629" y="3680416"/>
            <a:ext cx="279918" cy="609685"/>
          </a:xfrm>
          <a:custGeom>
            <a:avLst/>
            <a:gdLst>
              <a:gd name="connsiteX0" fmla="*/ 142567 w 276387"/>
              <a:gd name="connsiteY0" fmla="*/ 278402 h 601994"/>
              <a:gd name="connsiteX1" fmla="*/ 142567 w 276387"/>
              <a:gd name="connsiteY1" fmla="*/ 349309 h 601994"/>
              <a:gd name="connsiteX2" fmla="*/ 161929 w 276387"/>
              <a:gd name="connsiteY2" fmla="*/ 318368 h 601994"/>
              <a:gd name="connsiteX3" fmla="*/ 161499 w 276387"/>
              <a:gd name="connsiteY3" fmla="*/ 305476 h 601994"/>
              <a:gd name="connsiteX4" fmla="*/ 139986 w 276387"/>
              <a:gd name="connsiteY4" fmla="*/ 214801 h 601994"/>
              <a:gd name="connsiteX5" fmla="*/ 155906 w 276387"/>
              <a:gd name="connsiteY5" fmla="*/ 225545 h 601994"/>
              <a:gd name="connsiteX6" fmla="*/ 204956 w 276387"/>
              <a:gd name="connsiteY6" fmla="*/ 293873 h 601994"/>
              <a:gd name="connsiteX7" fmla="*/ 206246 w 276387"/>
              <a:gd name="connsiteY7" fmla="*/ 319227 h 601994"/>
              <a:gd name="connsiteX8" fmla="*/ 166662 w 276387"/>
              <a:gd name="connsiteY8" fmla="*/ 390134 h 601994"/>
              <a:gd name="connsiteX9" fmla="*/ 144288 w 276387"/>
              <a:gd name="connsiteY9" fmla="*/ 403026 h 601994"/>
              <a:gd name="connsiteX10" fmla="*/ 142567 w 276387"/>
              <a:gd name="connsiteY10" fmla="*/ 403026 h 601994"/>
              <a:gd name="connsiteX11" fmla="*/ 142567 w 276387"/>
              <a:gd name="connsiteY11" fmla="*/ 403456 h 601994"/>
              <a:gd name="connsiteX12" fmla="*/ 142567 w 276387"/>
              <a:gd name="connsiteY12" fmla="*/ 406464 h 601994"/>
              <a:gd name="connsiteX13" fmla="*/ 142567 w 276387"/>
              <a:gd name="connsiteY13" fmla="*/ 573632 h 601994"/>
              <a:gd name="connsiteX14" fmla="*/ 113740 w 276387"/>
              <a:gd name="connsiteY14" fmla="*/ 601994 h 601994"/>
              <a:gd name="connsiteX15" fmla="*/ 112019 w 276387"/>
              <a:gd name="connsiteY15" fmla="*/ 601994 h 601994"/>
              <a:gd name="connsiteX16" fmla="*/ 83191 w 276387"/>
              <a:gd name="connsiteY16" fmla="*/ 573632 h 601994"/>
              <a:gd name="connsiteX17" fmla="*/ 83191 w 276387"/>
              <a:gd name="connsiteY17" fmla="*/ 423653 h 601994"/>
              <a:gd name="connsiteX18" fmla="*/ 71144 w 276387"/>
              <a:gd name="connsiteY18" fmla="*/ 423653 h 601994"/>
              <a:gd name="connsiteX19" fmla="*/ 71144 w 276387"/>
              <a:gd name="connsiteY19" fmla="*/ 573632 h 601994"/>
              <a:gd name="connsiteX20" fmla="*/ 42316 w 276387"/>
              <a:gd name="connsiteY20" fmla="*/ 601994 h 601994"/>
              <a:gd name="connsiteX21" fmla="*/ 40165 w 276387"/>
              <a:gd name="connsiteY21" fmla="*/ 601994 h 601994"/>
              <a:gd name="connsiteX22" fmla="*/ 11767 w 276387"/>
              <a:gd name="connsiteY22" fmla="*/ 573632 h 601994"/>
              <a:gd name="connsiteX23" fmla="*/ 11767 w 276387"/>
              <a:gd name="connsiteY23" fmla="*/ 406464 h 601994"/>
              <a:gd name="connsiteX24" fmla="*/ 11767 w 276387"/>
              <a:gd name="connsiteY24" fmla="*/ 403456 h 601994"/>
              <a:gd name="connsiteX25" fmla="*/ 11767 w 276387"/>
              <a:gd name="connsiteY25" fmla="*/ 294303 h 601994"/>
              <a:gd name="connsiteX26" fmla="*/ 13488 w 276387"/>
              <a:gd name="connsiteY26" fmla="*/ 294303 h 601994"/>
              <a:gd name="connsiteX27" fmla="*/ 23384 w 276387"/>
              <a:gd name="connsiteY27" fmla="*/ 293443 h 601994"/>
              <a:gd name="connsiteX28" fmla="*/ 106855 w 276387"/>
              <a:gd name="connsiteY28" fmla="*/ 271956 h 601994"/>
              <a:gd name="connsiteX29" fmla="*/ 130520 w 276387"/>
              <a:gd name="connsiteY29" fmla="*/ 248750 h 601994"/>
              <a:gd name="connsiteX30" fmla="*/ 121896 w 276387"/>
              <a:gd name="connsiteY30" fmla="*/ 152069 h 601994"/>
              <a:gd name="connsiteX31" fmla="*/ 130931 w 276387"/>
              <a:gd name="connsiteY31" fmla="*/ 152499 h 601994"/>
              <a:gd name="connsiteX32" fmla="*/ 142117 w 276387"/>
              <a:gd name="connsiteY32" fmla="*/ 158946 h 601994"/>
              <a:gd name="connsiteX33" fmla="*/ 144268 w 276387"/>
              <a:gd name="connsiteY33" fmla="*/ 171412 h 601994"/>
              <a:gd name="connsiteX34" fmla="*/ 123187 w 276387"/>
              <a:gd name="connsiteY34" fmla="*/ 246636 h 601994"/>
              <a:gd name="connsiteX35" fmla="*/ 105116 w 276387"/>
              <a:gd name="connsiteY35" fmla="*/ 264690 h 601994"/>
              <a:gd name="connsiteX36" fmla="*/ 21219 w 276387"/>
              <a:gd name="connsiteY36" fmla="*/ 286182 h 601994"/>
              <a:gd name="connsiteX37" fmla="*/ 1858 w 276387"/>
              <a:gd name="connsiteY37" fmla="*/ 282743 h 601994"/>
              <a:gd name="connsiteX38" fmla="*/ 137 w 276387"/>
              <a:gd name="connsiteY38" fmla="*/ 252654 h 601994"/>
              <a:gd name="connsiteX39" fmla="*/ 16057 w 276387"/>
              <a:gd name="connsiteY39" fmla="*/ 233311 h 601994"/>
              <a:gd name="connsiteX40" fmla="*/ 78011 w 276387"/>
              <a:gd name="connsiteY40" fmla="*/ 221275 h 601994"/>
              <a:gd name="connsiteX41" fmla="*/ 88337 w 276387"/>
              <a:gd name="connsiteY41" fmla="*/ 211388 h 601994"/>
              <a:gd name="connsiteX42" fmla="*/ 102105 w 276387"/>
              <a:gd name="connsiteY42" fmla="*/ 166684 h 601994"/>
              <a:gd name="connsiteX43" fmla="*/ 121896 w 276387"/>
              <a:gd name="connsiteY43" fmla="*/ 152069 h 601994"/>
              <a:gd name="connsiteX44" fmla="*/ 210547 w 276387"/>
              <a:gd name="connsiteY44" fmla="*/ 98373 h 601994"/>
              <a:gd name="connsiteX45" fmla="*/ 215703 w 276387"/>
              <a:gd name="connsiteY45" fmla="*/ 103974 h 601994"/>
              <a:gd name="connsiteX46" fmla="*/ 210547 w 276387"/>
              <a:gd name="connsiteY46" fmla="*/ 109576 h 601994"/>
              <a:gd name="connsiteX47" fmla="*/ 205391 w 276387"/>
              <a:gd name="connsiteY47" fmla="*/ 103974 h 601994"/>
              <a:gd name="connsiteX48" fmla="*/ 210547 w 276387"/>
              <a:gd name="connsiteY48" fmla="*/ 98373 h 601994"/>
              <a:gd name="connsiteX49" fmla="*/ 210762 w 276387"/>
              <a:gd name="connsiteY49" fmla="*/ 96251 h 601994"/>
              <a:gd name="connsiteX50" fmla="*/ 203211 w 276387"/>
              <a:gd name="connsiteY50" fmla="*/ 103978 h 601994"/>
              <a:gd name="connsiteX51" fmla="*/ 210762 w 276387"/>
              <a:gd name="connsiteY51" fmla="*/ 111705 h 601994"/>
              <a:gd name="connsiteX52" fmla="*/ 218313 w 276387"/>
              <a:gd name="connsiteY52" fmla="*/ 103978 h 601994"/>
              <a:gd name="connsiteX53" fmla="*/ 210762 w 276387"/>
              <a:gd name="connsiteY53" fmla="*/ 96251 h 601994"/>
              <a:gd name="connsiteX54" fmla="*/ 210547 w 276387"/>
              <a:gd name="connsiteY54" fmla="*/ 94064 h 601994"/>
              <a:gd name="connsiteX55" fmla="*/ 220429 w 276387"/>
              <a:gd name="connsiteY55" fmla="*/ 103974 h 601994"/>
              <a:gd name="connsiteX56" fmla="*/ 210547 w 276387"/>
              <a:gd name="connsiteY56" fmla="*/ 114316 h 601994"/>
              <a:gd name="connsiteX57" fmla="*/ 201094 w 276387"/>
              <a:gd name="connsiteY57" fmla="*/ 103974 h 601994"/>
              <a:gd name="connsiteX58" fmla="*/ 210547 w 276387"/>
              <a:gd name="connsiteY58" fmla="*/ 94064 h 601994"/>
              <a:gd name="connsiteX59" fmla="*/ 77184 w 276387"/>
              <a:gd name="connsiteY59" fmla="*/ 75223 h 601994"/>
              <a:gd name="connsiteX60" fmla="*/ 139137 w 276387"/>
              <a:gd name="connsiteY60" fmla="*/ 137071 h 601994"/>
              <a:gd name="connsiteX61" fmla="*/ 138277 w 276387"/>
              <a:gd name="connsiteY61" fmla="*/ 146949 h 601994"/>
              <a:gd name="connsiteX62" fmla="*/ 131393 w 276387"/>
              <a:gd name="connsiteY62" fmla="*/ 145231 h 601994"/>
              <a:gd name="connsiteX63" fmla="*/ 121928 w 276387"/>
              <a:gd name="connsiteY63" fmla="*/ 144801 h 601994"/>
              <a:gd name="connsiteX64" fmla="*/ 95254 w 276387"/>
              <a:gd name="connsiteY64" fmla="*/ 164558 h 601994"/>
              <a:gd name="connsiteX65" fmla="*/ 84498 w 276387"/>
              <a:gd name="connsiteY65" fmla="*/ 198489 h 601994"/>
              <a:gd name="connsiteX66" fmla="*/ 77184 w 276387"/>
              <a:gd name="connsiteY66" fmla="*/ 199348 h 601994"/>
              <a:gd name="connsiteX67" fmla="*/ 14801 w 276387"/>
              <a:gd name="connsiteY67" fmla="*/ 137071 h 601994"/>
              <a:gd name="connsiteX68" fmla="*/ 77184 w 276387"/>
              <a:gd name="connsiteY68" fmla="*/ 75223 h 601994"/>
              <a:gd name="connsiteX69" fmla="*/ 214035 w 276387"/>
              <a:gd name="connsiteY69" fmla="*/ 37442 h 601994"/>
              <a:gd name="connsiteX70" fmla="*/ 216909 w 276387"/>
              <a:gd name="connsiteY70" fmla="*/ 38196 h 601994"/>
              <a:gd name="connsiteX71" fmla="*/ 218420 w 276387"/>
              <a:gd name="connsiteY71" fmla="*/ 41341 h 601994"/>
              <a:gd name="connsiteX72" fmla="*/ 212713 w 276387"/>
              <a:gd name="connsiteY72" fmla="*/ 27516 h 601994"/>
              <a:gd name="connsiteX73" fmla="*/ 231219 w 276387"/>
              <a:gd name="connsiteY73" fmla="*/ 43402 h 601994"/>
              <a:gd name="connsiteX74" fmla="*/ 220890 w 276387"/>
              <a:gd name="connsiteY74" fmla="*/ 63581 h 601994"/>
              <a:gd name="connsiteX75" fmla="*/ 213143 w 276387"/>
              <a:gd name="connsiteY75" fmla="*/ 83331 h 601994"/>
              <a:gd name="connsiteX76" fmla="*/ 213574 w 276387"/>
              <a:gd name="connsiteY76" fmla="*/ 84190 h 601994"/>
              <a:gd name="connsiteX77" fmla="*/ 207979 w 276387"/>
              <a:gd name="connsiteY77" fmla="*/ 84190 h 601994"/>
              <a:gd name="connsiteX78" fmla="*/ 208409 w 276387"/>
              <a:gd name="connsiteY78" fmla="*/ 81614 h 601994"/>
              <a:gd name="connsiteX79" fmla="*/ 215295 w 276387"/>
              <a:gd name="connsiteY79" fmla="*/ 63581 h 601994"/>
              <a:gd name="connsiteX80" fmla="*/ 224333 w 276387"/>
              <a:gd name="connsiteY80" fmla="*/ 44690 h 601994"/>
              <a:gd name="connsiteX81" fmla="*/ 210561 w 276387"/>
              <a:gd name="connsiteY81" fmla="*/ 31809 h 601994"/>
              <a:gd name="connsiteX82" fmla="*/ 198941 w 276387"/>
              <a:gd name="connsiteY82" fmla="*/ 34815 h 601994"/>
              <a:gd name="connsiteX83" fmla="*/ 197650 w 276387"/>
              <a:gd name="connsiteY83" fmla="*/ 31380 h 601994"/>
              <a:gd name="connsiteX84" fmla="*/ 212713 w 276387"/>
              <a:gd name="connsiteY84" fmla="*/ 27516 h 601994"/>
              <a:gd name="connsiteX85" fmla="*/ 212713 w 276387"/>
              <a:gd name="connsiteY85" fmla="*/ 22793 h 601994"/>
              <a:gd name="connsiteX86" fmla="*/ 235953 w 276387"/>
              <a:gd name="connsiteY86" fmla="*/ 43402 h 601994"/>
              <a:gd name="connsiteX87" fmla="*/ 224333 w 276387"/>
              <a:gd name="connsiteY87" fmla="*/ 66587 h 601994"/>
              <a:gd name="connsiteX88" fmla="*/ 217877 w 276387"/>
              <a:gd name="connsiteY88" fmla="*/ 83331 h 601994"/>
              <a:gd name="connsiteX89" fmla="*/ 217877 w 276387"/>
              <a:gd name="connsiteY89" fmla="*/ 84190 h 601994"/>
              <a:gd name="connsiteX90" fmla="*/ 216586 w 276387"/>
              <a:gd name="connsiteY90" fmla="*/ 87625 h 601994"/>
              <a:gd name="connsiteX91" fmla="*/ 213574 w 276387"/>
              <a:gd name="connsiteY91" fmla="*/ 88913 h 601994"/>
              <a:gd name="connsiteX92" fmla="*/ 208409 w 276387"/>
              <a:gd name="connsiteY92" fmla="*/ 88913 h 601994"/>
              <a:gd name="connsiteX93" fmla="*/ 203675 w 276387"/>
              <a:gd name="connsiteY93" fmla="*/ 85049 h 601994"/>
              <a:gd name="connsiteX94" fmla="*/ 203675 w 276387"/>
              <a:gd name="connsiteY94" fmla="*/ 80755 h 601994"/>
              <a:gd name="connsiteX95" fmla="*/ 211852 w 276387"/>
              <a:gd name="connsiteY95" fmla="*/ 60576 h 601994"/>
              <a:gd name="connsiteX96" fmla="*/ 220029 w 276387"/>
              <a:gd name="connsiteY96" fmla="*/ 44690 h 601994"/>
              <a:gd name="connsiteX97" fmla="*/ 218420 w 276387"/>
              <a:gd name="connsiteY97" fmla="*/ 41341 h 601994"/>
              <a:gd name="connsiteX98" fmla="*/ 222169 w 276387"/>
              <a:gd name="connsiteY98" fmla="*/ 44674 h 601994"/>
              <a:gd name="connsiteX99" fmla="*/ 213575 w 276387"/>
              <a:gd name="connsiteY99" fmla="*/ 61867 h 601994"/>
              <a:gd name="connsiteX100" fmla="*/ 205839 w 276387"/>
              <a:gd name="connsiteY100" fmla="*/ 81208 h 601994"/>
              <a:gd name="connsiteX101" fmla="*/ 205839 w 276387"/>
              <a:gd name="connsiteY101" fmla="*/ 85077 h 601994"/>
              <a:gd name="connsiteX102" fmla="*/ 208418 w 276387"/>
              <a:gd name="connsiteY102" fmla="*/ 86796 h 601994"/>
              <a:gd name="connsiteX103" fmla="*/ 213575 w 276387"/>
              <a:gd name="connsiteY103" fmla="*/ 86796 h 601994"/>
              <a:gd name="connsiteX104" fmla="*/ 215723 w 276387"/>
              <a:gd name="connsiteY104" fmla="*/ 84217 h 601994"/>
              <a:gd name="connsiteX105" fmla="*/ 215723 w 276387"/>
              <a:gd name="connsiteY105" fmla="*/ 83357 h 601994"/>
              <a:gd name="connsiteX106" fmla="*/ 222599 w 276387"/>
              <a:gd name="connsiteY106" fmla="*/ 65305 h 601994"/>
              <a:gd name="connsiteX107" fmla="*/ 233342 w 276387"/>
              <a:gd name="connsiteY107" fmla="*/ 43385 h 601994"/>
              <a:gd name="connsiteX108" fmla="*/ 212715 w 276387"/>
              <a:gd name="connsiteY108" fmla="*/ 25333 h 601994"/>
              <a:gd name="connsiteX109" fmla="*/ 196815 w 276387"/>
              <a:gd name="connsiteY109" fmla="*/ 29201 h 601994"/>
              <a:gd name="connsiteX110" fmla="*/ 195526 w 276387"/>
              <a:gd name="connsiteY110" fmla="*/ 32210 h 601994"/>
              <a:gd name="connsiteX111" fmla="*/ 197675 w 276387"/>
              <a:gd name="connsiteY111" fmla="*/ 38227 h 601994"/>
              <a:gd name="connsiteX112" fmla="*/ 210566 w 276387"/>
              <a:gd name="connsiteY112" fmla="*/ 34359 h 601994"/>
              <a:gd name="connsiteX113" fmla="*/ 214035 w 276387"/>
              <a:gd name="connsiteY113" fmla="*/ 37442 h 601994"/>
              <a:gd name="connsiteX114" fmla="*/ 210561 w 276387"/>
              <a:gd name="connsiteY114" fmla="*/ 36532 h 601994"/>
              <a:gd name="connsiteX115" fmla="*/ 199371 w 276387"/>
              <a:gd name="connsiteY115" fmla="*/ 39967 h 601994"/>
              <a:gd name="connsiteX116" fmla="*/ 196789 w 276387"/>
              <a:gd name="connsiteY116" fmla="*/ 41684 h 601994"/>
              <a:gd name="connsiteX117" fmla="*/ 193346 w 276387"/>
              <a:gd name="connsiteY117" fmla="*/ 33097 h 601994"/>
              <a:gd name="connsiteX118" fmla="*/ 195928 w 276387"/>
              <a:gd name="connsiteY118" fmla="*/ 27086 h 601994"/>
              <a:gd name="connsiteX119" fmla="*/ 212713 w 276387"/>
              <a:gd name="connsiteY119" fmla="*/ 22793 h 601994"/>
              <a:gd name="connsiteX120" fmla="*/ 214011 w 276387"/>
              <a:gd name="connsiteY120" fmla="*/ 11603 h 601994"/>
              <a:gd name="connsiteX121" fmla="*/ 163679 w 276387"/>
              <a:gd name="connsiteY121" fmla="*/ 68330 h 601994"/>
              <a:gd name="connsiteX122" fmla="*/ 214011 w 276387"/>
              <a:gd name="connsiteY122" fmla="*/ 125487 h 601994"/>
              <a:gd name="connsiteX123" fmla="*/ 264772 w 276387"/>
              <a:gd name="connsiteY123" fmla="*/ 68330 h 601994"/>
              <a:gd name="connsiteX124" fmla="*/ 214011 w 276387"/>
              <a:gd name="connsiteY124" fmla="*/ 11603 h 601994"/>
              <a:gd name="connsiteX125" fmla="*/ 214011 w 276387"/>
              <a:gd name="connsiteY125" fmla="*/ 0 h 601994"/>
              <a:gd name="connsiteX126" fmla="*/ 276387 w 276387"/>
              <a:gd name="connsiteY126" fmla="*/ 68330 h 601994"/>
              <a:gd name="connsiteX127" fmla="*/ 214011 w 276387"/>
              <a:gd name="connsiteY127" fmla="*/ 137090 h 601994"/>
              <a:gd name="connsiteX128" fmla="*/ 174864 w 276387"/>
              <a:gd name="connsiteY128" fmla="*/ 121619 h 601994"/>
              <a:gd name="connsiteX129" fmla="*/ 162389 w 276387"/>
              <a:gd name="connsiteY129" fmla="*/ 140528 h 601994"/>
              <a:gd name="connsiteX130" fmla="*/ 157657 w 276387"/>
              <a:gd name="connsiteY130" fmla="*/ 143107 h 601994"/>
              <a:gd name="connsiteX131" fmla="*/ 154646 w 276387"/>
              <a:gd name="connsiteY131" fmla="*/ 142247 h 601994"/>
              <a:gd name="connsiteX132" fmla="*/ 152925 w 276387"/>
              <a:gd name="connsiteY132" fmla="*/ 134512 h 601994"/>
              <a:gd name="connsiteX133" fmla="*/ 165830 w 276387"/>
              <a:gd name="connsiteY133" fmla="*/ 114313 h 601994"/>
              <a:gd name="connsiteX134" fmla="*/ 167121 w 276387"/>
              <a:gd name="connsiteY134" fmla="*/ 113024 h 601994"/>
              <a:gd name="connsiteX135" fmla="*/ 152064 w 276387"/>
              <a:gd name="connsiteY135" fmla="*/ 68330 h 601994"/>
              <a:gd name="connsiteX136" fmla="*/ 214011 w 276387"/>
              <a:gd name="connsiteY136" fmla="*/ 0 h 60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276387" h="601994">
                <a:moveTo>
                  <a:pt x="142567" y="278402"/>
                </a:moveTo>
                <a:lnTo>
                  <a:pt x="142567" y="349309"/>
                </a:lnTo>
                <a:lnTo>
                  <a:pt x="161929" y="318368"/>
                </a:lnTo>
                <a:cubicBezTo>
                  <a:pt x="164081" y="314930"/>
                  <a:pt x="163650" y="308484"/>
                  <a:pt x="161499" y="305476"/>
                </a:cubicBezTo>
                <a:close/>
                <a:moveTo>
                  <a:pt x="139986" y="214801"/>
                </a:moveTo>
                <a:cubicBezTo>
                  <a:pt x="146010" y="216950"/>
                  <a:pt x="152033" y="220818"/>
                  <a:pt x="155906" y="225545"/>
                </a:cubicBezTo>
                <a:lnTo>
                  <a:pt x="204956" y="293873"/>
                </a:lnTo>
                <a:cubicBezTo>
                  <a:pt x="209689" y="300749"/>
                  <a:pt x="210549" y="311922"/>
                  <a:pt x="206246" y="319227"/>
                </a:cubicBezTo>
                <a:lnTo>
                  <a:pt x="166662" y="390134"/>
                </a:lnTo>
                <a:cubicBezTo>
                  <a:pt x="162360" y="397010"/>
                  <a:pt x="152463" y="403026"/>
                  <a:pt x="144288" y="403026"/>
                </a:cubicBezTo>
                <a:lnTo>
                  <a:pt x="142567" y="403026"/>
                </a:lnTo>
                <a:lnTo>
                  <a:pt x="142567" y="403456"/>
                </a:lnTo>
                <a:lnTo>
                  <a:pt x="142567" y="406464"/>
                </a:lnTo>
                <a:lnTo>
                  <a:pt x="142567" y="573632"/>
                </a:lnTo>
                <a:cubicBezTo>
                  <a:pt x="142567" y="589102"/>
                  <a:pt x="129659" y="601994"/>
                  <a:pt x="113740" y="601994"/>
                </a:cubicBezTo>
                <a:lnTo>
                  <a:pt x="112019" y="601994"/>
                </a:lnTo>
                <a:cubicBezTo>
                  <a:pt x="96099" y="601994"/>
                  <a:pt x="83191" y="589102"/>
                  <a:pt x="83191" y="573632"/>
                </a:cubicBezTo>
                <a:lnTo>
                  <a:pt x="83191" y="423653"/>
                </a:lnTo>
                <a:lnTo>
                  <a:pt x="71144" y="423653"/>
                </a:lnTo>
                <a:lnTo>
                  <a:pt x="71144" y="573632"/>
                </a:lnTo>
                <a:cubicBezTo>
                  <a:pt x="71144" y="589102"/>
                  <a:pt x="58236" y="601994"/>
                  <a:pt x="42316" y="601994"/>
                </a:cubicBezTo>
                <a:lnTo>
                  <a:pt x="40165" y="601994"/>
                </a:lnTo>
                <a:cubicBezTo>
                  <a:pt x="24245" y="601994"/>
                  <a:pt x="11767" y="589102"/>
                  <a:pt x="11767" y="573632"/>
                </a:cubicBezTo>
                <a:lnTo>
                  <a:pt x="11767" y="406464"/>
                </a:lnTo>
                <a:lnTo>
                  <a:pt x="11767" y="403456"/>
                </a:lnTo>
                <a:lnTo>
                  <a:pt x="11767" y="294303"/>
                </a:lnTo>
                <a:cubicBezTo>
                  <a:pt x="12197" y="294303"/>
                  <a:pt x="13058" y="294303"/>
                  <a:pt x="13488" y="294303"/>
                </a:cubicBezTo>
                <a:cubicBezTo>
                  <a:pt x="16500" y="294303"/>
                  <a:pt x="19082" y="293873"/>
                  <a:pt x="23384" y="293443"/>
                </a:cubicBezTo>
                <a:lnTo>
                  <a:pt x="106855" y="271956"/>
                </a:lnTo>
                <a:cubicBezTo>
                  <a:pt x="117612" y="268948"/>
                  <a:pt x="127508" y="259494"/>
                  <a:pt x="130520" y="248750"/>
                </a:cubicBezTo>
                <a:close/>
                <a:moveTo>
                  <a:pt x="121896" y="152069"/>
                </a:moveTo>
                <a:lnTo>
                  <a:pt x="130931" y="152499"/>
                </a:lnTo>
                <a:cubicBezTo>
                  <a:pt x="135664" y="152928"/>
                  <a:pt x="139536" y="155078"/>
                  <a:pt x="142117" y="158946"/>
                </a:cubicBezTo>
                <a:cubicBezTo>
                  <a:pt x="144699" y="162385"/>
                  <a:pt x="145559" y="167113"/>
                  <a:pt x="144268" y="171412"/>
                </a:cubicBezTo>
                <a:lnTo>
                  <a:pt x="123187" y="246636"/>
                </a:lnTo>
                <a:cubicBezTo>
                  <a:pt x="121035" y="254803"/>
                  <a:pt x="113291" y="262540"/>
                  <a:pt x="105116" y="264690"/>
                </a:cubicBezTo>
                <a:lnTo>
                  <a:pt x="21219" y="286182"/>
                </a:lnTo>
                <a:cubicBezTo>
                  <a:pt x="7882" y="288331"/>
                  <a:pt x="4440" y="285322"/>
                  <a:pt x="1858" y="282743"/>
                </a:cubicBezTo>
                <a:cubicBezTo>
                  <a:pt x="-723" y="279734"/>
                  <a:pt x="137" y="252654"/>
                  <a:pt x="137" y="252654"/>
                </a:cubicBezTo>
                <a:cubicBezTo>
                  <a:pt x="137" y="244057"/>
                  <a:pt x="7451" y="235460"/>
                  <a:pt x="16057" y="233311"/>
                </a:cubicBezTo>
                <a:lnTo>
                  <a:pt x="78011" y="221275"/>
                </a:lnTo>
                <a:cubicBezTo>
                  <a:pt x="82314" y="219985"/>
                  <a:pt x="87046" y="215687"/>
                  <a:pt x="88337" y="211388"/>
                </a:cubicBezTo>
                <a:lnTo>
                  <a:pt x="102105" y="166684"/>
                </a:lnTo>
                <a:cubicBezTo>
                  <a:pt x="104686" y="158516"/>
                  <a:pt x="113291" y="152069"/>
                  <a:pt x="121896" y="152069"/>
                </a:cubicBezTo>
                <a:close/>
                <a:moveTo>
                  <a:pt x="210547" y="98373"/>
                </a:moveTo>
                <a:cubicBezTo>
                  <a:pt x="213984" y="98373"/>
                  <a:pt x="215703" y="100527"/>
                  <a:pt x="215703" y="103974"/>
                </a:cubicBezTo>
                <a:cubicBezTo>
                  <a:pt x="215703" y="107421"/>
                  <a:pt x="213984" y="109576"/>
                  <a:pt x="210547" y="109576"/>
                </a:cubicBezTo>
                <a:cubicBezTo>
                  <a:pt x="207539" y="109576"/>
                  <a:pt x="205391" y="107421"/>
                  <a:pt x="205391" y="103974"/>
                </a:cubicBezTo>
                <a:cubicBezTo>
                  <a:pt x="205391" y="100958"/>
                  <a:pt x="207539" y="98373"/>
                  <a:pt x="210547" y="98373"/>
                </a:cubicBezTo>
                <a:close/>
                <a:moveTo>
                  <a:pt x="210762" y="96251"/>
                </a:moveTo>
                <a:cubicBezTo>
                  <a:pt x="206592" y="96251"/>
                  <a:pt x="203211" y="99710"/>
                  <a:pt x="203211" y="103978"/>
                </a:cubicBezTo>
                <a:cubicBezTo>
                  <a:pt x="203211" y="108246"/>
                  <a:pt x="206592" y="111705"/>
                  <a:pt x="210762" y="111705"/>
                </a:cubicBezTo>
                <a:cubicBezTo>
                  <a:pt x="214932" y="111705"/>
                  <a:pt x="218313" y="108246"/>
                  <a:pt x="218313" y="103978"/>
                </a:cubicBezTo>
                <a:cubicBezTo>
                  <a:pt x="218313" y="99710"/>
                  <a:pt x="214932" y="96251"/>
                  <a:pt x="210762" y="96251"/>
                </a:cubicBezTo>
                <a:close/>
                <a:moveTo>
                  <a:pt x="210547" y="94064"/>
                </a:moveTo>
                <a:cubicBezTo>
                  <a:pt x="216132" y="94064"/>
                  <a:pt x="220429" y="98373"/>
                  <a:pt x="220429" y="103974"/>
                </a:cubicBezTo>
                <a:cubicBezTo>
                  <a:pt x="220429" y="110007"/>
                  <a:pt x="216132" y="114316"/>
                  <a:pt x="210547" y="114316"/>
                </a:cubicBezTo>
                <a:cubicBezTo>
                  <a:pt x="204961" y="114316"/>
                  <a:pt x="201094" y="110007"/>
                  <a:pt x="201094" y="103974"/>
                </a:cubicBezTo>
                <a:cubicBezTo>
                  <a:pt x="201094" y="98373"/>
                  <a:pt x="204961" y="94064"/>
                  <a:pt x="210547" y="94064"/>
                </a:cubicBezTo>
                <a:close/>
                <a:moveTo>
                  <a:pt x="77184" y="75223"/>
                </a:moveTo>
                <a:cubicBezTo>
                  <a:pt x="111172" y="75223"/>
                  <a:pt x="139137" y="102711"/>
                  <a:pt x="139137" y="137071"/>
                </a:cubicBezTo>
                <a:cubicBezTo>
                  <a:pt x="139137" y="140506"/>
                  <a:pt x="138707" y="143513"/>
                  <a:pt x="138277" y="146949"/>
                </a:cubicBezTo>
                <a:cubicBezTo>
                  <a:pt x="136126" y="146090"/>
                  <a:pt x="133544" y="145231"/>
                  <a:pt x="131393" y="145231"/>
                </a:cubicBezTo>
                <a:lnTo>
                  <a:pt x="121928" y="144801"/>
                </a:lnTo>
                <a:cubicBezTo>
                  <a:pt x="109882" y="144801"/>
                  <a:pt x="98696" y="153391"/>
                  <a:pt x="95254" y="164558"/>
                </a:cubicBezTo>
                <a:lnTo>
                  <a:pt x="84498" y="198489"/>
                </a:lnTo>
                <a:cubicBezTo>
                  <a:pt x="81917" y="198918"/>
                  <a:pt x="79766" y="199348"/>
                  <a:pt x="77184" y="199348"/>
                </a:cubicBezTo>
                <a:cubicBezTo>
                  <a:pt x="42766" y="199348"/>
                  <a:pt x="14801" y="171430"/>
                  <a:pt x="14801" y="137071"/>
                </a:cubicBezTo>
                <a:cubicBezTo>
                  <a:pt x="14801" y="102711"/>
                  <a:pt x="42766" y="75223"/>
                  <a:pt x="77184" y="75223"/>
                </a:cubicBezTo>
                <a:close/>
                <a:moveTo>
                  <a:pt x="214035" y="37442"/>
                </a:moveTo>
                <a:lnTo>
                  <a:pt x="216909" y="38196"/>
                </a:lnTo>
                <a:lnTo>
                  <a:pt x="218420" y="41341"/>
                </a:lnTo>
                <a:close/>
                <a:moveTo>
                  <a:pt x="212713" y="27516"/>
                </a:moveTo>
                <a:cubicBezTo>
                  <a:pt x="226485" y="27516"/>
                  <a:pt x="231219" y="35673"/>
                  <a:pt x="231219" y="43402"/>
                </a:cubicBezTo>
                <a:cubicBezTo>
                  <a:pt x="231219" y="51130"/>
                  <a:pt x="226915" y="56711"/>
                  <a:pt x="220890" y="63581"/>
                </a:cubicBezTo>
                <a:cubicBezTo>
                  <a:pt x="215295" y="70451"/>
                  <a:pt x="212713" y="76462"/>
                  <a:pt x="213143" y="83331"/>
                </a:cubicBezTo>
                <a:lnTo>
                  <a:pt x="213574" y="84190"/>
                </a:lnTo>
                <a:lnTo>
                  <a:pt x="207979" y="84190"/>
                </a:lnTo>
                <a:cubicBezTo>
                  <a:pt x="207979" y="83331"/>
                  <a:pt x="208409" y="82472"/>
                  <a:pt x="208409" y="81614"/>
                </a:cubicBezTo>
                <a:cubicBezTo>
                  <a:pt x="208409" y="81184"/>
                  <a:pt x="209700" y="70021"/>
                  <a:pt x="215295" y="63581"/>
                </a:cubicBezTo>
                <a:cubicBezTo>
                  <a:pt x="221320" y="56711"/>
                  <a:pt x="224333" y="51130"/>
                  <a:pt x="224333" y="44690"/>
                </a:cubicBezTo>
                <a:cubicBezTo>
                  <a:pt x="224333" y="36961"/>
                  <a:pt x="219168" y="32238"/>
                  <a:pt x="210561" y="31809"/>
                </a:cubicBezTo>
                <a:cubicBezTo>
                  <a:pt x="206688" y="31809"/>
                  <a:pt x="202384" y="33097"/>
                  <a:pt x="198941" y="34815"/>
                </a:cubicBezTo>
                <a:lnTo>
                  <a:pt x="197650" y="31380"/>
                </a:lnTo>
                <a:cubicBezTo>
                  <a:pt x="198080" y="31380"/>
                  <a:pt x="206688" y="27516"/>
                  <a:pt x="212713" y="27516"/>
                </a:cubicBezTo>
                <a:close/>
                <a:moveTo>
                  <a:pt x="212713" y="22793"/>
                </a:moveTo>
                <a:cubicBezTo>
                  <a:pt x="228637" y="22793"/>
                  <a:pt x="235953" y="33097"/>
                  <a:pt x="235953" y="43402"/>
                </a:cubicBezTo>
                <a:cubicBezTo>
                  <a:pt x="235953" y="52418"/>
                  <a:pt x="230789" y="58858"/>
                  <a:pt x="224333" y="66587"/>
                </a:cubicBezTo>
                <a:cubicBezTo>
                  <a:pt x="219599" y="72597"/>
                  <a:pt x="217447" y="77320"/>
                  <a:pt x="217877" y="83331"/>
                </a:cubicBezTo>
                <a:lnTo>
                  <a:pt x="217877" y="84190"/>
                </a:lnTo>
                <a:cubicBezTo>
                  <a:pt x="217877" y="85478"/>
                  <a:pt x="217447" y="86766"/>
                  <a:pt x="216586" y="87625"/>
                </a:cubicBezTo>
                <a:cubicBezTo>
                  <a:pt x="215725" y="88483"/>
                  <a:pt x="214865" y="88913"/>
                  <a:pt x="213574" y="88913"/>
                </a:cubicBezTo>
                <a:lnTo>
                  <a:pt x="208409" y="88913"/>
                </a:lnTo>
                <a:cubicBezTo>
                  <a:pt x="205827" y="88913"/>
                  <a:pt x="203675" y="87195"/>
                  <a:pt x="203675" y="85049"/>
                </a:cubicBezTo>
                <a:cubicBezTo>
                  <a:pt x="203675" y="84190"/>
                  <a:pt x="203675" y="82472"/>
                  <a:pt x="203675" y="80755"/>
                </a:cubicBezTo>
                <a:cubicBezTo>
                  <a:pt x="203675" y="80326"/>
                  <a:pt x="204966" y="68304"/>
                  <a:pt x="211852" y="60576"/>
                </a:cubicBezTo>
                <a:cubicBezTo>
                  <a:pt x="217017" y="54565"/>
                  <a:pt x="220029" y="49842"/>
                  <a:pt x="220029" y="44690"/>
                </a:cubicBezTo>
                <a:lnTo>
                  <a:pt x="218420" y="41341"/>
                </a:lnTo>
                <a:lnTo>
                  <a:pt x="222169" y="44674"/>
                </a:lnTo>
                <a:cubicBezTo>
                  <a:pt x="222169" y="50262"/>
                  <a:pt x="219161" y="55420"/>
                  <a:pt x="213575" y="61867"/>
                </a:cubicBezTo>
                <a:cubicBezTo>
                  <a:pt x="207129" y="69603"/>
                  <a:pt x="205839" y="81208"/>
                  <a:pt x="205839" y="81208"/>
                </a:cubicBezTo>
                <a:cubicBezTo>
                  <a:pt x="205839" y="82498"/>
                  <a:pt x="205839" y="84217"/>
                  <a:pt x="205839" y="85077"/>
                </a:cubicBezTo>
                <a:cubicBezTo>
                  <a:pt x="205839" y="85936"/>
                  <a:pt x="207129" y="86796"/>
                  <a:pt x="208418" y="86796"/>
                </a:cubicBezTo>
                <a:lnTo>
                  <a:pt x="213575" y="86796"/>
                </a:lnTo>
                <a:cubicBezTo>
                  <a:pt x="214864" y="86796"/>
                  <a:pt x="215723" y="85506"/>
                  <a:pt x="215723" y="84217"/>
                </a:cubicBezTo>
                <a:lnTo>
                  <a:pt x="215723" y="83357"/>
                </a:lnTo>
                <a:cubicBezTo>
                  <a:pt x="215293" y="76910"/>
                  <a:pt x="217442" y="71752"/>
                  <a:pt x="222599" y="65305"/>
                </a:cubicBezTo>
                <a:cubicBezTo>
                  <a:pt x="228615" y="57998"/>
                  <a:pt x="233342" y="51981"/>
                  <a:pt x="233342" y="43385"/>
                </a:cubicBezTo>
                <a:cubicBezTo>
                  <a:pt x="233342" y="33929"/>
                  <a:pt x="226896" y="25333"/>
                  <a:pt x="212715" y="25333"/>
                </a:cubicBezTo>
                <a:cubicBezTo>
                  <a:pt x="205839" y="25333"/>
                  <a:pt x="196815" y="29201"/>
                  <a:pt x="196815" y="29201"/>
                </a:cubicBezTo>
                <a:cubicBezTo>
                  <a:pt x="195956" y="29631"/>
                  <a:pt x="195096" y="30920"/>
                  <a:pt x="195526" y="32210"/>
                </a:cubicBezTo>
                <a:lnTo>
                  <a:pt x="197675" y="38227"/>
                </a:lnTo>
                <a:cubicBezTo>
                  <a:pt x="201112" y="35648"/>
                  <a:pt x="205839" y="34359"/>
                  <a:pt x="210566" y="34359"/>
                </a:cubicBezTo>
                <a:lnTo>
                  <a:pt x="214035" y="37442"/>
                </a:lnTo>
                <a:lnTo>
                  <a:pt x="210561" y="36532"/>
                </a:lnTo>
                <a:cubicBezTo>
                  <a:pt x="206257" y="36532"/>
                  <a:pt x="201953" y="37820"/>
                  <a:pt x="199371" y="39967"/>
                </a:cubicBezTo>
                <a:lnTo>
                  <a:pt x="196789" y="41684"/>
                </a:lnTo>
                <a:lnTo>
                  <a:pt x="193346" y="33097"/>
                </a:lnTo>
                <a:cubicBezTo>
                  <a:pt x="192485" y="30950"/>
                  <a:pt x="193776" y="28374"/>
                  <a:pt x="195928" y="27086"/>
                </a:cubicBezTo>
                <a:cubicBezTo>
                  <a:pt x="196359" y="27086"/>
                  <a:pt x="205827" y="22793"/>
                  <a:pt x="212713" y="22793"/>
                </a:cubicBezTo>
                <a:close/>
                <a:moveTo>
                  <a:pt x="214011" y="11603"/>
                </a:moveTo>
                <a:cubicBezTo>
                  <a:pt x="186049" y="11603"/>
                  <a:pt x="163679" y="36958"/>
                  <a:pt x="163679" y="68330"/>
                </a:cubicBezTo>
                <a:cubicBezTo>
                  <a:pt x="163679" y="100132"/>
                  <a:pt x="186049" y="125487"/>
                  <a:pt x="214011" y="125487"/>
                </a:cubicBezTo>
                <a:cubicBezTo>
                  <a:pt x="241973" y="125487"/>
                  <a:pt x="264772" y="100132"/>
                  <a:pt x="264772" y="68330"/>
                </a:cubicBezTo>
                <a:cubicBezTo>
                  <a:pt x="264772" y="36958"/>
                  <a:pt x="241973" y="11603"/>
                  <a:pt x="214011" y="11603"/>
                </a:cubicBezTo>
                <a:close/>
                <a:moveTo>
                  <a:pt x="214011" y="0"/>
                </a:moveTo>
                <a:cubicBezTo>
                  <a:pt x="248425" y="0"/>
                  <a:pt x="276387" y="30942"/>
                  <a:pt x="276387" y="68330"/>
                </a:cubicBezTo>
                <a:cubicBezTo>
                  <a:pt x="276387" y="106148"/>
                  <a:pt x="248425" y="137090"/>
                  <a:pt x="214011" y="137090"/>
                </a:cubicBezTo>
                <a:cubicBezTo>
                  <a:pt x="199385" y="137090"/>
                  <a:pt x="185619" y="131074"/>
                  <a:pt x="174864" y="121619"/>
                </a:cubicBezTo>
                <a:lnTo>
                  <a:pt x="162389" y="140528"/>
                </a:lnTo>
                <a:cubicBezTo>
                  <a:pt x="161528" y="142247"/>
                  <a:pt x="159808" y="143107"/>
                  <a:pt x="157657" y="143107"/>
                </a:cubicBezTo>
                <a:cubicBezTo>
                  <a:pt x="156796" y="143107"/>
                  <a:pt x="155506" y="143107"/>
                  <a:pt x="154646" y="142247"/>
                </a:cubicBezTo>
                <a:cubicBezTo>
                  <a:pt x="152064" y="140528"/>
                  <a:pt x="151204" y="137090"/>
                  <a:pt x="152925" y="134512"/>
                </a:cubicBezTo>
                <a:lnTo>
                  <a:pt x="165830" y="114313"/>
                </a:lnTo>
                <a:cubicBezTo>
                  <a:pt x="165830" y="113884"/>
                  <a:pt x="166691" y="113454"/>
                  <a:pt x="167121" y="113024"/>
                </a:cubicBezTo>
                <a:cubicBezTo>
                  <a:pt x="157657" y="100991"/>
                  <a:pt x="152064" y="85520"/>
                  <a:pt x="152064" y="68330"/>
                </a:cubicBezTo>
                <a:cubicBezTo>
                  <a:pt x="152064" y="30942"/>
                  <a:pt x="180026" y="0"/>
                  <a:pt x="21401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589209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C8946CC-BEC1-48E1-A353-9B1EA5282B23}"/>
              </a:ext>
            </a:extLst>
          </p:cNvPr>
          <p:cNvSpPr>
            <a:spLocks noGrp="1"/>
          </p:cNvSpPr>
          <p:nvPr>
            <p:ph type="sldNum" sz="quarter" idx="12"/>
          </p:nvPr>
        </p:nvSpPr>
        <p:spPr/>
        <p:txBody>
          <a:bodyPr/>
          <a:lstStyle/>
          <a:p>
            <a:fld id="{72A5E12F-523A-4D75-95A2-779F57F5D9E2}" type="slidenum">
              <a:rPr lang="zh-CN" altLang="en-US" smtClean="0"/>
              <a:t>14</a:t>
            </a:fld>
            <a:endParaRPr lang="zh-CN" altLang="en-US"/>
          </a:p>
        </p:txBody>
      </p:sp>
      <p:sp>
        <p:nvSpPr>
          <p:cNvPr id="37" name="文本框 36">
            <a:extLst>
              <a:ext uri="{FF2B5EF4-FFF2-40B4-BE49-F238E27FC236}">
                <a16:creationId xmlns:a16="http://schemas.microsoft.com/office/drawing/2014/main" id="{9EEBFB12-9821-42F4-81F9-02A78EB44F1F}"/>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a:solidFill>
                  <a:schemeClr val="bg1"/>
                </a:solidFill>
                <a:latin typeface="Calibri" panose="020F0502020204030204" pitchFamily="34" charset="0"/>
                <a:ea typeface="微软雅黑" panose="020B0503020204020204" pitchFamily="34" charset="-122"/>
              </a:rPr>
              <a:t>提纲</a:t>
            </a:r>
          </a:p>
        </p:txBody>
      </p:sp>
      <p:grpSp>
        <p:nvGrpSpPr>
          <p:cNvPr id="38" name="组合 37">
            <a:extLst>
              <a:ext uri="{FF2B5EF4-FFF2-40B4-BE49-F238E27FC236}">
                <a16:creationId xmlns:a16="http://schemas.microsoft.com/office/drawing/2014/main" id="{D3A5DA53-ED7F-4A00-B8CE-D63C180B4DA1}"/>
              </a:ext>
            </a:extLst>
          </p:cNvPr>
          <p:cNvGrpSpPr/>
          <p:nvPr/>
        </p:nvGrpSpPr>
        <p:grpSpPr>
          <a:xfrm>
            <a:off x="2122163" y="2312043"/>
            <a:ext cx="5583562" cy="2233913"/>
            <a:chOff x="1549246" y="2295061"/>
            <a:chExt cx="5583562" cy="2233913"/>
          </a:xfrm>
        </p:grpSpPr>
        <p:grpSp>
          <p:nvGrpSpPr>
            <p:cNvPr id="39" name="组合 38">
              <a:extLst>
                <a:ext uri="{FF2B5EF4-FFF2-40B4-BE49-F238E27FC236}">
                  <a16:creationId xmlns:a16="http://schemas.microsoft.com/office/drawing/2014/main" id="{DD2D6995-3C4A-44FD-8A1E-DB8D4E68C2F3}"/>
                </a:ext>
              </a:extLst>
            </p:cNvPr>
            <p:cNvGrpSpPr/>
            <p:nvPr/>
          </p:nvGrpSpPr>
          <p:grpSpPr>
            <a:xfrm>
              <a:off x="1549246" y="3167389"/>
              <a:ext cx="2323652" cy="523220"/>
              <a:chOff x="1104898" y="1549242"/>
              <a:chExt cx="2323652" cy="523220"/>
            </a:xfrm>
          </p:grpSpPr>
          <p:sp>
            <p:nvSpPr>
              <p:cNvPr id="44" name="文本框 43">
                <a:extLst>
                  <a:ext uri="{FF2B5EF4-FFF2-40B4-BE49-F238E27FC236}">
                    <a16:creationId xmlns:a16="http://schemas.microsoft.com/office/drawing/2014/main" id="{9E9A3113-9911-47D5-9D84-84E310CB2FD2}"/>
                  </a:ext>
                </a:extLst>
              </p:cNvPr>
              <p:cNvSpPr txBox="1"/>
              <p:nvPr/>
            </p:nvSpPr>
            <p:spPr>
              <a:xfrm>
                <a:off x="1463657" y="1549242"/>
                <a:ext cx="1964893" cy="523220"/>
              </a:xfrm>
              <a:prstGeom prst="rect">
                <a:avLst/>
              </a:prstGeom>
              <a:noFill/>
            </p:spPr>
            <p:txBody>
              <a:bodyPr wrap="square" rtlCol="0">
                <a:spAutoFit/>
              </a:bodyPr>
              <a:lstStyle/>
              <a:p>
                <a:r>
                  <a:rPr lang="zh-CN" altLang="en-US" sz="2800" b="1" spc="200" dirty="0">
                    <a:latin typeface="微软雅黑" panose="020B0503020204020204" pitchFamily="34" charset="-122"/>
                    <a:ea typeface="微软雅黑" panose="020B0503020204020204" pitchFamily="34" charset="-122"/>
                  </a:rPr>
                  <a:t>实验</a:t>
                </a:r>
                <a:r>
                  <a:rPr lang="en-US" altLang="zh-CN" sz="2800" b="1" spc="200" dirty="0">
                    <a:latin typeface="微软雅黑" panose="020B0503020204020204" pitchFamily="34" charset="-122"/>
                    <a:ea typeface="微软雅黑" panose="020B0503020204020204" pitchFamily="34" charset="-122"/>
                  </a:rPr>
                  <a:t>/</a:t>
                </a:r>
                <a:r>
                  <a:rPr lang="zh-CN" altLang="en-US" sz="2800" b="1" spc="200" dirty="0">
                    <a:latin typeface="微软雅黑" panose="020B0503020204020204" pitchFamily="34" charset="-122"/>
                    <a:ea typeface="微软雅黑" panose="020B0503020204020204" pitchFamily="34" charset="-122"/>
                  </a:rPr>
                  <a:t>总结</a:t>
                </a:r>
              </a:p>
            </p:txBody>
          </p:sp>
          <p:grpSp>
            <p:nvGrpSpPr>
              <p:cNvPr id="45" name="Google Shape;1483;p78">
                <a:extLst>
                  <a:ext uri="{FF2B5EF4-FFF2-40B4-BE49-F238E27FC236}">
                    <a16:creationId xmlns:a16="http://schemas.microsoft.com/office/drawing/2014/main" id="{51155A81-3B58-4519-9151-5B9A8B392B81}"/>
                  </a:ext>
                </a:extLst>
              </p:cNvPr>
              <p:cNvGrpSpPr/>
              <p:nvPr/>
            </p:nvGrpSpPr>
            <p:grpSpPr>
              <a:xfrm>
                <a:off x="1104898" y="1661974"/>
                <a:ext cx="206582" cy="297757"/>
                <a:chOff x="5083925" y="2066350"/>
                <a:chExt cx="28825" cy="41550"/>
              </a:xfrm>
            </p:grpSpPr>
            <p:sp>
              <p:nvSpPr>
                <p:cNvPr id="46" name="Google Shape;1484;p78">
                  <a:extLst>
                    <a:ext uri="{FF2B5EF4-FFF2-40B4-BE49-F238E27FC236}">
                      <a16:creationId xmlns:a16="http://schemas.microsoft.com/office/drawing/2014/main" id="{817D4E71-F4CD-4CFE-AAD4-10194F29A22B}"/>
                    </a:ext>
                  </a:extLst>
                </p:cNvPr>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0240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485;p78">
                  <a:extLst>
                    <a:ext uri="{FF2B5EF4-FFF2-40B4-BE49-F238E27FC236}">
                      <a16:creationId xmlns:a16="http://schemas.microsoft.com/office/drawing/2014/main" id="{140D882E-32A2-40CE-8B0D-17EAB60C2DE3}"/>
                    </a:ext>
                  </a:extLst>
                </p:cNvPr>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 name="文本框 39">
              <a:extLst>
                <a:ext uri="{FF2B5EF4-FFF2-40B4-BE49-F238E27FC236}">
                  <a16:creationId xmlns:a16="http://schemas.microsoft.com/office/drawing/2014/main" id="{A04668C2-EC4E-4F51-811C-D76ED98D766E}"/>
                </a:ext>
              </a:extLst>
            </p:cNvPr>
            <p:cNvSpPr txBox="1"/>
            <p:nvPr/>
          </p:nvSpPr>
          <p:spPr>
            <a:xfrm>
              <a:off x="4426208" y="4030798"/>
              <a:ext cx="2270457" cy="461665"/>
            </a:xfrm>
            <a:prstGeom prst="rect">
              <a:avLst/>
            </a:prstGeom>
            <a:noFill/>
          </p:spPr>
          <p:txBody>
            <a:bodyPr wrap="square" rtlCol="0">
              <a:spAutoFit/>
            </a:bodyPr>
            <a:lstStyle/>
            <a:p>
              <a:r>
                <a:rPr lang="zh-CN" altLang="en-US" sz="2400" b="1" spc="200" dirty="0">
                  <a:solidFill>
                    <a:schemeClr val="tx1">
                      <a:lumMod val="75000"/>
                      <a:lumOff val="25000"/>
                    </a:schemeClr>
                  </a:solidFill>
                  <a:latin typeface="微软雅黑" panose="020B0503020204020204" pitchFamily="34" charset="-122"/>
                  <a:ea typeface="微软雅黑" panose="020B0503020204020204" pitchFamily="34" charset="-122"/>
                </a:rPr>
                <a:t>总结</a:t>
              </a:r>
            </a:p>
          </p:txBody>
        </p:sp>
        <p:sp>
          <p:nvSpPr>
            <p:cNvPr id="41" name="文本框 40">
              <a:extLst>
                <a:ext uri="{FF2B5EF4-FFF2-40B4-BE49-F238E27FC236}">
                  <a16:creationId xmlns:a16="http://schemas.microsoft.com/office/drawing/2014/main" id="{A2AB0997-0D58-43B7-8229-2555645B56BF}"/>
                </a:ext>
              </a:extLst>
            </p:cNvPr>
            <p:cNvSpPr txBox="1"/>
            <p:nvPr/>
          </p:nvSpPr>
          <p:spPr>
            <a:xfrm>
              <a:off x="4426208" y="3144673"/>
              <a:ext cx="2706600" cy="461665"/>
            </a:xfrm>
            <a:prstGeom prst="rect">
              <a:avLst/>
            </a:prstGeom>
            <a:noFill/>
          </p:spPr>
          <p:txBody>
            <a:bodyPr wrap="square" rtlCol="0">
              <a:spAutoFit/>
            </a:bodyPr>
            <a:lstStyle/>
            <a:p>
              <a:r>
                <a:rPr lang="zh-CN" altLang="en-US" sz="2400" b="1" spc="200" dirty="0">
                  <a:solidFill>
                    <a:schemeClr val="tx1">
                      <a:lumMod val="75000"/>
                      <a:lumOff val="25000"/>
                    </a:schemeClr>
                  </a:solidFill>
                  <a:latin typeface="微软雅黑" panose="020B0503020204020204" pitchFamily="34" charset="-122"/>
                  <a:ea typeface="微软雅黑" panose="020B0503020204020204" pitchFamily="34" charset="-122"/>
                </a:rPr>
                <a:t>实验结果</a:t>
              </a:r>
            </a:p>
          </p:txBody>
        </p:sp>
        <p:sp>
          <p:nvSpPr>
            <p:cNvPr id="42" name="文本框 41">
              <a:extLst>
                <a:ext uri="{FF2B5EF4-FFF2-40B4-BE49-F238E27FC236}">
                  <a16:creationId xmlns:a16="http://schemas.microsoft.com/office/drawing/2014/main" id="{112E70F5-D24C-4DA0-8F5E-9398FC4B25D5}"/>
                </a:ext>
              </a:extLst>
            </p:cNvPr>
            <p:cNvSpPr txBox="1"/>
            <p:nvPr/>
          </p:nvSpPr>
          <p:spPr>
            <a:xfrm>
              <a:off x="4426208" y="2331574"/>
              <a:ext cx="2362368" cy="461665"/>
            </a:xfrm>
            <a:prstGeom prst="rect">
              <a:avLst/>
            </a:prstGeom>
            <a:noFill/>
          </p:spPr>
          <p:txBody>
            <a:bodyPr wrap="square" rtlCol="0">
              <a:spAutoFit/>
            </a:bodyPr>
            <a:lstStyle/>
            <a:p>
              <a:r>
                <a:rPr lang="zh-CN" altLang="en-US" sz="2400" b="1" spc="200" dirty="0">
                  <a:solidFill>
                    <a:schemeClr val="tx1">
                      <a:lumMod val="75000"/>
                      <a:lumOff val="25000"/>
                    </a:schemeClr>
                  </a:solidFill>
                  <a:latin typeface="微软雅黑" panose="020B0503020204020204" pitchFamily="34" charset="-122"/>
                  <a:ea typeface="微软雅黑" panose="020B0503020204020204" pitchFamily="34" charset="-122"/>
                </a:rPr>
                <a:t>实验设计</a:t>
              </a:r>
            </a:p>
          </p:txBody>
        </p:sp>
        <p:cxnSp>
          <p:nvCxnSpPr>
            <p:cNvPr id="43" name="直接连接符 42">
              <a:extLst>
                <a:ext uri="{FF2B5EF4-FFF2-40B4-BE49-F238E27FC236}">
                  <a16:creationId xmlns:a16="http://schemas.microsoft.com/office/drawing/2014/main" id="{0191CB2C-195A-44A1-8F46-0A0E196F40C0}"/>
                </a:ext>
              </a:extLst>
            </p:cNvPr>
            <p:cNvCxnSpPr>
              <a:cxnSpLocks/>
            </p:cNvCxnSpPr>
            <p:nvPr/>
          </p:nvCxnSpPr>
          <p:spPr>
            <a:xfrm>
              <a:off x="4009131" y="2295061"/>
              <a:ext cx="0" cy="2233913"/>
            </a:xfrm>
            <a:prstGeom prst="line">
              <a:avLst/>
            </a:prstGeom>
            <a:ln w="19050">
              <a:solidFill>
                <a:srgbClr val="02409A"/>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93849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15</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实验设计</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sp>
        <p:nvSpPr>
          <p:cNvPr id="3" name="文本框 2">
            <a:extLst>
              <a:ext uri="{FF2B5EF4-FFF2-40B4-BE49-F238E27FC236}">
                <a16:creationId xmlns:a16="http://schemas.microsoft.com/office/drawing/2014/main" id="{81DADF64-91FE-4804-A03E-A1782AF2BDC8}"/>
              </a:ext>
            </a:extLst>
          </p:cNvPr>
          <p:cNvSpPr txBox="1"/>
          <p:nvPr/>
        </p:nvSpPr>
        <p:spPr>
          <a:xfrm>
            <a:off x="428281" y="929640"/>
            <a:ext cx="1499128" cy="646331"/>
          </a:xfrm>
          <a:prstGeom prst="rect">
            <a:avLst/>
          </a:prstGeom>
          <a:noFill/>
        </p:spPr>
        <p:txBody>
          <a:bodyPr wrap="none" rtlCol="0">
            <a:spAutoFit/>
          </a:bodyPr>
          <a:lstStyle/>
          <a:p>
            <a:pPr marL="285750" indent="-285750">
              <a:buFont typeface="Arial" panose="020B0604020202020204" pitchFamily="34" charset="0"/>
              <a:buChar char="•"/>
            </a:pPr>
            <a:r>
              <a:rPr lang="zh-CN" altLang="en-US" sz="1800" b="1" spc="200" dirty="0">
                <a:solidFill>
                  <a:schemeClr val="tx1">
                    <a:lumMod val="75000"/>
                    <a:lumOff val="25000"/>
                  </a:schemeClr>
                </a:solidFill>
                <a:latin typeface="微软雅黑" panose="020B0503020204020204" pitchFamily="34" charset="-122"/>
                <a:ea typeface="微软雅黑" panose="020B0503020204020204" pitchFamily="34" charset="-122"/>
              </a:rPr>
              <a:t>简单场景</a:t>
            </a:r>
            <a:endParaRPr lang="en-US" altLang="zh-CN" sz="1800" b="1" spc="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800" b="1" spc="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FBA4D01B-5C68-40DD-B618-EE7D7AE07A40}"/>
              </a:ext>
            </a:extLst>
          </p:cNvPr>
          <p:cNvPicPr>
            <a:picLocks noChangeAspect="1"/>
          </p:cNvPicPr>
          <p:nvPr/>
        </p:nvPicPr>
        <p:blipFill>
          <a:blip r:embed="rId3"/>
          <a:stretch>
            <a:fillRect/>
          </a:stretch>
        </p:blipFill>
        <p:spPr>
          <a:xfrm>
            <a:off x="659129" y="1370647"/>
            <a:ext cx="3633179" cy="1936433"/>
          </a:xfrm>
          <a:prstGeom prst="rect">
            <a:avLst/>
          </a:prstGeom>
        </p:spPr>
      </p:pic>
      <p:sp>
        <p:nvSpPr>
          <p:cNvPr id="7" name="文本框 6">
            <a:extLst>
              <a:ext uri="{FF2B5EF4-FFF2-40B4-BE49-F238E27FC236}">
                <a16:creationId xmlns:a16="http://schemas.microsoft.com/office/drawing/2014/main" id="{189EEBE1-CDD3-49BA-BC1D-4CA456013E90}"/>
              </a:ext>
            </a:extLst>
          </p:cNvPr>
          <p:cNvSpPr txBox="1"/>
          <p:nvPr/>
        </p:nvSpPr>
        <p:spPr>
          <a:xfrm>
            <a:off x="428281" y="3550921"/>
            <a:ext cx="1499128" cy="646331"/>
          </a:xfrm>
          <a:prstGeom prst="rect">
            <a:avLst/>
          </a:prstGeom>
          <a:noFill/>
        </p:spPr>
        <p:txBody>
          <a:bodyPr wrap="none" rtlCol="0">
            <a:spAutoFit/>
          </a:bodyPr>
          <a:lstStyle/>
          <a:p>
            <a:pPr marL="285750" indent="-285750">
              <a:buFont typeface="Arial" panose="020B0604020202020204" pitchFamily="34" charset="0"/>
              <a:buChar char="•"/>
            </a:pPr>
            <a:r>
              <a:rPr lang="zh-CN" altLang="en-US" sz="1800" b="1" spc="200" dirty="0">
                <a:solidFill>
                  <a:schemeClr val="tx1">
                    <a:lumMod val="75000"/>
                    <a:lumOff val="25000"/>
                  </a:schemeClr>
                </a:solidFill>
                <a:latin typeface="微软雅黑" panose="020B0503020204020204" pitchFamily="34" charset="-122"/>
                <a:ea typeface="微软雅黑" panose="020B0503020204020204" pitchFamily="34" charset="-122"/>
              </a:rPr>
              <a:t>真实场景</a:t>
            </a:r>
            <a:endParaRPr lang="en-US" altLang="zh-CN" sz="1800" b="1" spc="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800" b="1" spc="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86C6D3F7-76B6-42EB-AF6B-1D555FD20F67}"/>
              </a:ext>
            </a:extLst>
          </p:cNvPr>
          <p:cNvPicPr>
            <a:picLocks noChangeAspect="1"/>
          </p:cNvPicPr>
          <p:nvPr/>
        </p:nvPicPr>
        <p:blipFill>
          <a:blip r:embed="rId4"/>
          <a:stretch>
            <a:fillRect/>
          </a:stretch>
        </p:blipFill>
        <p:spPr>
          <a:xfrm>
            <a:off x="659130" y="4038602"/>
            <a:ext cx="3633179" cy="2037297"/>
          </a:xfrm>
          <a:prstGeom prst="rect">
            <a:avLst/>
          </a:prstGeom>
        </p:spPr>
      </p:pic>
      <p:sp>
        <p:nvSpPr>
          <p:cNvPr id="10" name="文本框 9">
            <a:extLst>
              <a:ext uri="{FF2B5EF4-FFF2-40B4-BE49-F238E27FC236}">
                <a16:creationId xmlns:a16="http://schemas.microsoft.com/office/drawing/2014/main" id="{9C9A928C-9C1C-4DFE-87BE-C7D0B39DE988}"/>
              </a:ext>
            </a:extLst>
          </p:cNvPr>
          <p:cNvSpPr txBox="1"/>
          <p:nvPr/>
        </p:nvSpPr>
        <p:spPr>
          <a:xfrm>
            <a:off x="5059680" y="1252805"/>
            <a:ext cx="1499128" cy="923330"/>
          </a:xfrm>
          <a:prstGeom prst="rect">
            <a:avLst/>
          </a:prstGeom>
          <a:noFill/>
        </p:spPr>
        <p:txBody>
          <a:bodyPr wrap="none" rtlCol="0">
            <a:spAutoFit/>
          </a:bodyPr>
          <a:lstStyle/>
          <a:p>
            <a:pPr marL="285750" indent="-285750">
              <a:buFont typeface="Arial" panose="020B0604020202020204" pitchFamily="34" charset="0"/>
              <a:buChar char="•"/>
            </a:pPr>
            <a:r>
              <a:rPr lang="zh-CN" altLang="en-US" b="1" spc="200" dirty="0">
                <a:solidFill>
                  <a:schemeClr val="tx1">
                    <a:lumMod val="75000"/>
                    <a:lumOff val="25000"/>
                  </a:schemeClr>
                </a:solidFill>
                <a:latin typeface="微软雅黑" panose="020B0503020204020204" pitchFamily="34" charset="-122"/>
                <a:ea typeface="微软雅黑" panose="020B0503020204020204" pitchFamily="34" charset="-122"/>
              </a:rPr>
              <a:t>实验细节</a:t>
            </a:r>
            <a:endParaRPr lang="en-US" altLang="zh-CN" b="1" spc="2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b="1" spc="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800" b="1" spc="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6A682F8D-D4CD-4398-AD75-1A08FFA9B661}"/>
              </a:ext>
            </a:extLst>
          </p:cNvPr>
          <p:cNvSpPr txBox="1"/>
          <p:nvPr/>
        </p:nvSpPr>
        <p:spPr>
          <a:xfrm>
            <a:off x="5362468" y="1791833"/>
            <a:ext cx="3215640" cy="2677656"/>
          </a:xfrm>
          <a:prstGeom prst="rect">
            <a:avLst/>
          </a:prstGeom>
          <a:noFill/>
        </p:spPr>
        <p:txBody>
          <a:bodyPr wrap="square" rtlCol="0">
            <a:spAutoFit/>
          </a:bodyPr>
          <a:lstStyle/>
          <a:p>
            <a:r>
              <a:rPr lang="zh-CN" altLang="en-US" sz="1400" dirty="0"/>
              <a:t>模拟器：</a:t>
            </a:r>
            <a:r>
              <a:rPr lang="en-US" altLang="zh-CN" sz="1400" dirty="0"/>
              <a:t>Flow + SUMO</a:t>
            </a:r>
          </a:p>
          <a:p>
            <a:endParaRPr lang="en-US" altLang="zh-CN" sz="1400" dirty="0"/>
          </a:p>
          <a:p>
            <a:r>
              <a:rPr lang="en-US" altLang="zh-CN" sz="1400" dirty="0"/>
              <a:t> merge</a:t>
            </a:r>
            <a:r>
              <a:rPr lang="zh-CN" altLang="en-US" sz="1400" dirty="0"/>
              <a:t>处有优先级控制器，若优先级相同，低速让高速</a:t>
            </a:r>
            <a:endParaRPr lang="en-US" altLang="zh-CN" sz="1400" dirty="0"/>
          </a:p>
          <a:p>
            <a:endParaRPr lang="en-US" altLang="zh-CN" sz="1400" dirty="0"/>
          </a:p>
          <a:p>
            <a:r>
              <a:rPr lang="zh-CN" altLang="en-US" sz="1400" dirty="0"/>
              <a:t>主干道：</a:t>
            </a:r>
            <a:r>
              <a:rPr lang="en-US" altLang="zh-CN" sz="1400" dirty="0"/>
              <a:t>2000 vehicles/h</a:t>
            </a:r>
            <a:r>
              <a:rPr lang="zh-CN" altLang="en-US" sz="1400" dirty="0"/>
              <a:t>，</a:t>
            </a:r>
            <a:r>
              <a:rPr lang="en-US" altLang="zh-CN" sz="1400" dirty="0"/>
              <a:t>90% human drivers</a:t>
            </a:r>
            <a:r>
              <a:rPr lang="zh-CN" altLang="en-US" sz="1400" dirty="0"/>
              <a:t>， </a:t>
            </a:r>
            <a:r>
              <a:rPr lang="en-US" altLang="zh-CN" sz="1400" dirty="0"/>
              <a:t>10% Avs</a:t>
            </a:r>
          </a:p>
          <a:p>
            <a:endParaRPr lang="en-US" altLang="zh-CN" sz="1400" dirty="0"/>
          </a:p>
          <a:p>
            <a:r>
              <a:rPr lang="en-US" altLang="zh-CN" sz="1400" dirty="0"/>
              <a:t>Merge</a:t>
            </a:r>
            <a:r>
              <a:rPr lang="zh-CN" altLang="en-US" sz="1400" dirty="0"/>
              <a:t>车道：</a:t>
            </a:r>
            <a:r>
              <a:rPr lang="en-US" altLang="zh-CN" sz="1400" dirty="0"/>
              <a:t>200 vehicles/h</a:t>
            </a:r>
            <a:r>
              <a:rPr lang="zh-CN" altLang="en-US" sz="1400" dirty="0"/>
              <a:t>，</a:t>
            </a:r>
            <a:r>
              <a:rPr lang="en-US" altLang="zh-CN" sz="1400" dirty="0"/>
              <a:t>all human drivers</a:t>
            </a:r>
          </a:p>
          <a:p>
            <a:endParaRPr lang="en-US" altLang="zh-CN" sz="1400" dirty="0"/>
          </a:p>
          <a:p>
            <a:r>
              <a:rPr lang="zh-CN" altLang="en-US" sz="1400" dirty="0"/>
              <a:t>训练算法：</a:t>
            </a:r>
            <a:r>
              <a:rPr lang="en-US" altLang="zh-CN" sz="1400" dirty="0"/>
              <a:t>PPO</a:t>
            </a:r>
            <a:r>
              <a:rPr lang="zh-CN" altLang="en-US" sz="1400" dirty="0"/>
              <a:t>（简单提了一句）</a:t>
            </a:r>
            <a:endParaRPr lang="en-US" altLang="zh-CN" sz="1400" dirty="0"/>
          </a:p>
        </p:txBody>
      </p:sp>
    </p:spTree>
    <p:extLst>
      <p:ext uri="{BB962C8B-B14F-4D97-AF65-F5344CB8AC3E}">
        <p14:creationId xmlns:p14="http://schemas.microsoft.com/office/powerpoint/2010/main" val="37553017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16</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奖励函数比较</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grpSp>
        <p:nvGrpSpPr>
          <p:cNvPr id="17" name="组合 16">
            <a:extLst>
              <a:ext uri="{FF2B5EF4-FFF2-40B4-BE49-F238E27FC236}">
                <a16:creationId xmlns:a16="http://schemas.microsoft.com/office/drawing/2014/main" id="{F5F1A08A-DBBA-4DAB-A1FE-7BFA8DE98D7E}"/>
              </a:ext>
            </a:extLst>
          </p:cNvPr>
          <p:cNvGrpSpPr/>
          <p:nvPr/>
        </p:nvGrpSpPr>
        <p:grpSpPr>
          <a:xfrm>
            <a:off x="660558" y="1095980"/>
            <a:ext cx="7822883" cy="1809750"/>
            <a:chOff x="795337" y="1108710"/>
            <a:chExt cx="7553326" cy="1333500"/>
          </a:xfrm>
        </p:grpSpPr>
        <p:grpSp>
          <p:nvGrpSpPr>
            <p:cNvPr id="6" name="组合 5">
              <a:extLst>
                <a:ext uri="{FF2B5EF4-FFF2-40B4-BE49-F238E27FC236}">
                  <a16:creationId xmlns:a16="http://schemas.microsoft.com/office/drawing/2014/main" id="{4D799836-5FCA-4D5A-BFE3-9D2884AF439B}"/>
                </a:ext>
              </a:extLst>
            </p:cNvPr>
            <p:cNvGrpSpPr/>
            <p:nvPr/>
          </p:nvGrpSpPr>
          <p:grpSpPr>
            <a:xfrm>
              <a:off x="795337" y="1108710"/>
              <a:ext cx="7553326" cy="1333500"/>
              <a:chOff x="795337" y="1207770"/>
              <a:chExt cx="7553326" cy="1333500"/>
            </a:xfrm>
          </p:grpSpPr>
          <p:pic>
            <p:nvPicPr>
              <p:cNvPr id="4" name="图片 3">
                <a:extLst>
                  <a:ext uri="{FF2B5EF4-FFF2-40B4-BE49-F238E27FC236}">
                    <a16:creationId xmlns:a16="http://schemas.microsoft.com/office/drawing/2014/main" id="{85F12066-CFFE-4F74-8CD0-7AD6E94BB0F3}"/>
                  </a:ext>
                </a:extLst>
              </p:cNvPr>
              <p:cNvPicPr>
                <a:picLocks noChangeAspect="1"/>
              </p:cNvPicPr>
              <p:nvPr/>
            </p:nvPicPr>
            <p:blipFill>
              <a:blip r:embed="rId3"/>
              <a:stretch>
                <a:fillRect/>
              </a:stretch>
            </p:blipFill>
            <p:spPr>
              <a:xfrm>
                <a:off x="795337" y="1207770"/>
                <a:ext cx="7553326" cy="1333500"/>
              </a:xfrm>
              <a:prstGeom prst="rect">
                <a:avLst/>
              </a:prstGeom>
            </p:spPr>
          </p:pic>
          <p:sp>
            <p:nvSpPr>
              <p:cNvPr id="5" name="矩形: 圆角 4">
                <a:extLst>
                  <a:ext uri="{FF2B5EF4-FFF2-40B4-BE49-F238E27FC236}">
                    <a16:creationId xmlns:a16="http://schemas.microsoft.com/office/drawing/2014/main" id="{0F86906D-CC2C-4640-B419-BFBFC4A57860}"/>
                  </a:ext>
                </a:extLst>
              </p:cNvPr>
              <p:cNvSpPr/>
              <p:nvPr/>
            </p:nvSpPr>
            <p:spPr>
              <a:xfrm>
                <a:off x="5196840" y="1562099"/>
                <a:ext cx="937260" cy="205081"/>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213AFF38-3B80-408B-9204-EFEA43608D24}"/>
                  </a:ext>
                </a:extLst>
              </p:cNvPr>
              <p:cNvSpPr/>
              <p:nvPr/>
            </p:nvSpPr>
            <p:spPr>
              <a:xfrm>
                <a:off x="5196840" y="1971674"/>
                <a:ext cx="937260" cy="205081"/>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84C4AEB6-B3B1-4A3D-AFC8-CA4568BA29F1}"/>
                  </a:ext>
                </a:extLst>
              </p:cNvPr>
              <p:cNvSpPr/>
              <p:nvPr/>
            </p:nvSpPr>
            <p:spPr>
              <a:xfrm>
                <a:off x="3218946" y="1562098"/>
                <a:ext cx="937260" cy="205081"/>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0AC670DB-8995-40C5-AA1C-F0E895850BD0}"/>
                  </a:ext>
                </a:extLst>
              </p:cNvPr>
              <p:cNvSpPr/>
              <p:nvPr/>
            </p:nvSpPr>
            <p:spPr>
              <a:xfrm>
                <a:off x="3218946" y="1971674"/>
                <a:ext cx="937260" cy="205081"/>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弧形 12">
              <a:extLst>
                <a:ext uri="{FF2B5EF4-FFF2-40B4-BE49-F238E27FC236}">
                  <a16:creationId xmlns:a16="http://schemas.microsoft.com/office/drawing/2014/main" id="{A49312A2-AD43-496B-9BD0-DF1872981210}"/>
                </a:ext>
              </a:extLst>
            </p:cNvPr>
            <p:cNvSpPr/>
            <p:nvPr/>
          </p:nvSpPr>
          <p:spPr>
            <a:xfrm rot="14520648">
              <a:off x="2922064" y="1581285"/>
              <a:ext cx="733929" cy="569596"/>
            </a:xfrm>
            <a:prstGeom prst="arc">
              <a:avLst>
                <a:gd name="adj1" fmla="val 14995259"/>
                <a:gd name="adj2" fmla="val 825852"/>
              </a:avLst>
            </a:prstGeom>
            <a:ln w="19050">
              <a:solidFill>
                <a:srgbClr val="C00000"/>
              </a:solidFill>
              <a:headEnd type="arrow"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11" name="矩形: 圆角 10">
            <a:extLst>
              <a:ext uri="{FF2B5EF4-FFF2-40B4-BE49-F238E27FC236}">
                <a16:creationId xmlns:a16="http://schemas.microsoft.com/office/drawing/2014/main" id="{9C2F683C-FC42-477D-A198-1C5E3FBBA496}"/>
              </a:ext>
            </a:extLst>
          </p:cNvPr>
          <p:cNvSpPr/>
          <p:nvPr/>
        </p:nvSpPr>
        <p:spPr>
          <a:xfrm>
            <a:off x="7101748" y="2148187"/>
            <a:ext cx="1201196" cy="272823"/>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弧形 17">
            <a:extLst>
              <a:ext uri="{FF2B5EF4-FFF2-40B4-BE49-F238E27FC236}">
                <a16:creationId xmlns:a16="http://schemas.microsoft.com/office/drawing/2014/main" id="{532EB504-4E77-4341-B571-BBB1C4A8E06D}"/>
              </a:ext>
            </a:extLst>
          </p:cNvPr>
          <p:cNvSpPr/>
          <p:nvPr/>
        </p:nvSpPr>
        <p:spPr>
          <a:xfrm rot="14520648">
            <a:off x="4811364" y="1828882"/>
            <a:ext cx="996047" cy="589923"/>
          </a:xfrm>
          <a:prstGeom prst="arc">
            <a:avLst>
              <a:gd name="adj1" fmla="val 14995259"/>
              <a:gd name="adj2" fmla="val 825852"/>
            </a:avLst>
          </a:prstGeom>
          <a:ln w="19050">
            <a:solidFill>
              <a:srgbClr val="C00000"/>
            </a:solidFill>
            <a:headEnd type="arrow"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0" name="组合 19">
            <a:extLst>
              <a:ext uri="{FF2B5EF4-FFF2-40B4-BE49-F238E27FC236}">
                <a16:creationId xmlns:a16="http://schemas.microsoft.com/office/drawing/2014/main" id="{C553D24B-6AB5-424F-A36A-1333F34E582B}"/>
              </a:ext>
            </a:extLst>
          </p:cNvPr>
          <p:cNvGrpSpPr/>
          <p:nvPr/>
        </p:nvGrpSpPr>
        <p:grpSpPr>
          <a:xfrm>
            <a:off x="1026939" y="3754251"/>
            <a:ext cx="7182027" cy="1359223"/>
            <a:chOff x="370390" y="5369886"/>
            <a:chExt cx="7182027" cy="1359223"/>
          </a:xfrm>
        </p:grpSpPr>
        <p:grpSp>
          <p:nvGrpSpPr>
            <p:cNvPr id="21" name="组合 20">
              <a:extLst>
                <a:ext uri="{FF2B5EF4-FFF2-40B4-BE49-F238E27FC236}">
                  <a16:creationId xmlns:a16="http://schemas.microsoft.com/office/drawing/2014/main" id="{D5BB93E8-320D-4C76-BFCB-66FEBDFA2EE6}"/>
                </a:ext>
              </a:extLst>
            </p:cNvPr>
            <p:cNvGrpSpPr/>
            <p:nvPr/>
          </p:nvGrpSpPr>
          <p:grpSpPr>
            <a:xfrm>
              <a:off x="370390" y="5379354"/>
              <a:ext cx="7090118" cy="1349755"/>
              <a:chOff x="370390" y="5162114"/>
              <a:chExt cx="7090118" cy="1349755"/>
            </a:xfrm>
          </p:grpSpPr>
          <p:sp>
            <p:nvSpPr>
              <p:cNvPr id="23" name="矩形 22">
                <a:extLst>
                  <a:ext uri="{FF2B5EF4-FFF2-40B4-BE49-F238E27FC236}">
                    <a16:creationId xmlns:a16="http://schemas.microsoft.com/office/drawing/2014/main" id="{7B9B5FB6-F31E-4D5A-8E83-C7FD992E083F}"/>
                  </a:ext>
                </a:extLst>
              </p:cNvPr>
              <p:cNvSpPr/>
              <p:nvPr/>
            </p:nvSpPr>
            <p:spPr>
              <a:xfrm>
                <a:off x="370390" y="5162114"/>
                <a:ext cx="878005" cy="1349753"/>
              </a:xfrm>
              <a:prstGeom prst="rect">
                <a:avLst/>
              </a:prstGeom>
              <a:solidFill>
                <a:srgbClr val="02409A"/>
              </a:solid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分析</a:t>
                </a:r>
              </a:p>
            </p:txBody>
          </p:sp>
          <p:sp>
            <p:nvSpPr>
              <p:cNvPr id="24" name="矩形 23">
                <a:extLst>
                  <a:ext uri="{FF2B5EF4-FFF2-40B4-BE49-F238E27FC236}">
                    <a16:creationId xmlns:a16="http://schemas.microsoft.com/office/drawing/2014/main" id="{E0C77E6A-05EA-474E-AA52-5CF4522AF5EA}"/>
                  </a:ext>
                </a:extLst>
              </p:cNvPr>
              <p:cNvSpPr/>
              <p:nvPr/>
            </p:nvSpPr>
            <p:spPr>
              <a:xfrm>
                <a:off x="1248395" y="5162115"/>
                <a:ext cx="6212113" cy="1349754"/>
              </a:xfrm>
              <a:prstGeom prst="rect">
                <a:avLst/>
              </a:prstGeom>
              <a:no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页脚占位符 2">
              <a:extLst>
                <a:ext uri="{FF2B5EF4-FFF2-40B4-BE49-F238E27FC236}">
                  <a16:creationId xmlns:a16="http://schemas.microsoft.com/office/drawing/2014/main" id="{31197C0B-861A-487A-BFC4-ACCC6F45CF75}"/>
                </a:ext>
              </a:extLst>
            </p:cNvPr>
            <p:cNvSpPr txBox="1">
              <a:spLocks/>
            </p:cNvSpPr>
            <p:nvPr/>
          </p:nvSpPr>
          <p:spPr>
            <a:xfrm>
              <a:off x="1340304" y="5369886"/>
              <a:ext cx="6212113" cy="1045067"/>
            </a:xfrm>
            <a:prstGeom prst="rect">
              <a:avLst/>
            </a:prstGeom>
          </p:spPr>
          <p:txBody>
            <a:bodyPr vert="horz" lIns="91440" tIns="45720" rIns="91440" bIns="45720" rtlCol="0" anchor="t" anchorCtr="0"/>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indent="180000" algn="l">
                <a:lnSpc>
                  <a:spcPct val="150000"/>
                </a:lnSpc>
                <a:buFont typeface="Arial" panose="020B0604020202020204" pitchFamily="34" charset="0"/>
                <a:buChar char="•"/>
              </a:pPr>
              <a:r>
                <a:rPr lang="zh-CN" altLang="en-US" sz="1800" b="1" dirty="0">
                  <a:solidFill>
                    <a:srgbClr val="6B2D0B"/>
                  </a:solidFill>
                </a:rPr>
                <a:t>三种</a:t>
              </a:r>
              <a:r>
                <a:rPr lang="en-US" altLang="zh-CN" sz="1800" b="1" dirty="0">
                  <a:solidFill>
                    <a:srgbClr val="6B2D0B"/>
                  </a:solidFill>
                </a:rPr>
                <a:t>Reward</a:t>
              </a:r>
              <a:r>
                <a:rPr lang="zh-CN" altLang="en-US" sz="1800" b="1" dirty="0">
                  <a:solidFill>
                    <a:srgbClr val="6B2D0B"/>
                  </a:solidFill>
                </a:rPr>
                <a:t>都提高了路网平均速度，但利用</a:t>
              </a:r>
              <a:r>
                <a:rPr lang="en-US" altLang="zh-CN" sz="1800" b="1" dirty="0">
                  <a:solidFill>
                    <a:srgbClr val="6B2D0B"/>
                  </a:solidFill>
                </a:rPr>
                <a:t>Average Speed Reward</a:t>
              </a:r>
              <a:r>
                <a:rPr lang="zh-CN" altLang="en-US" sz="1800" b="1" dirty="0">
                  <a:solidFill>
                    <a:srgbClr val="6B2D0B"/>
                  </a:solidFill>
                </a:rPr>
                <a:t>降低了整个路网的吞吐量</a:t>
              </a:r>
              <a:endParaRPr lang="en-US" altLang="zh-CN" sz="1800" b="1" dirty="0">
                <a:solidFill>
                  <a:srgbClr val="6B2D0B"/>
                </a:solidFill>
              </a:endParaRPr>
            </a:p>
            <a:p>
              <a:pPr indent="180000" algn="l">
                <a:lnSpc>
                  <a:spcPct val="150000"/>
                </a:lnSpc>
                <a:buFont typeface="Arial" panose="020B0604020202020204" pitchFamily="34" charset="0"/>
                <a:buChar char="•"/>
              </a:pPr>
              <a:r>
                <a:rPr lang="en-US" altLang="zh-CN" sz="1800" b="1" dirty="0">
                  <a:solidFill>
                    <a:srgbClr val="6B2D0B"/>
                  </a:solidFill>
                </a:rPr>
                <a:t>Outflow Reward </a:t>
              </a:r>
              <a:r>
                <a:rPr lang="zh-CN" altLang="en-US" sz="1800" b="1" dirty="0">
                  <a:solidFill>
                    <a:srgbClr val="6B2D0B"/>
                  </a:solidFill>
                </a:rPr>
                <a:t>比 </a:t>
              </a:r>
              <a:r>
                <a:rPr lang="en-US" altLang="zh-CN" sz="1800" b="1" dirty="0">
                  <a:solidFill>
                    <a:srgbClr val="6B2D0B"/>
                  </a:solidFill>
                </a:rPr>
                <a:t>Original Flow Reward </a:t>
              </a:r>
              <a:r>
                <a:rPr lang="zh-CN" altLang="en-US" sz="1800" b="1" dirty="0">
                  <a:solidFill>
                    <a:srgbClr val="6B2D0B"/>
                  </a:solidFill>
                </a:rPr>
                <a:t>的效果要好</a:t>
              </a:r>
            </a:p>
            <a:p>
              <a:pPr indent="180000" algn="l">
                <a:lnSpc>
                  <a:spcPct val="150000"/>
                </a:lnSpc>
                <a:buFont typeface="Arial" panose="020B0604020202020204" pitchFamily="34" charset="0"/>
                <a:buChar char="•"/>
              </a:pPr>
              <a:endParaRPr lang="zh-CN" altLang="en-US" sz="1800" b="1" dirty="0">
                <a:solidFill>
                  <a:srgbClr val="6B2D0B"/>
                </a:solidFill>
              </a:endParaRPr>
            </a:p>
          </p:txBody>
        </p:sp>
      </p:grpSp>
    </p:spTree>
    <p:extLst>
      <p:ext uri="{BB962C8B-B14F-4D97-AF65-F5344CB8AC3E}">
        <p14:creationId xmlns:p14="http://schemas.microsoft.com/office/powerpoint/2010/main" val="227707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17</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753194"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模块化迁移学习比较</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grpSp>
        <p:nvGrpSpPr>
          <p:cNvPr id="5" name="组合 4">
            <a:extLst>
              <a:ext uri="{FF2B5EF4-FFF2-40B4-BE49-F238E27FC236}">
                <a16:creationId xmlns:a16="http://schemas.microsoft.com/office/drawing/2014/main" id="{46CF1FCE-14B2-44B5-9CB5-3E0DB8331EF4}"/>
              </a:ext>
            </a:extLst>
          </p:cNvPr>
          <p:cNvGrpSpPr/>
          <p:nvPr/>
        </p:nvGrpSpPr>
        <p:grpSpPr>
          <a:xfrm>
            <a:off x="575785" y="902652"/>
            <a:ext cx="7992429" cy="2161223"/>
            <a:chOff x="785811" y="2235517"/>
            <a:chExt cx="7572377" cy="1665923"/>
          </a:xfrm>
        </p:grpSpPr>
        <p:pic>
          <p:nvPicPr>
            <p:cNvPr id="4" name="图片 3">
              <a:extLst>
                <a:ext uri="{FF2B5EF4-FFF2-40B4-BE49-F238E27FC236}">
                  <a16:creationId xmlns:a16="http://schemas.microsoft.com/office/drawing/2014/main" id="{02B52888-8892-4860-A241-39CEF359AB4D}"/>
                </a:ext>
              </a:extLst>
            </p:cNvPr>
            <p:cNvPicPr>
              <a:picLocks noChangeAspect="1"/>
            </p:cNvPicPr>
            <p:nvPr/>
          </p:nvPicPr>
          <p:blipFill>
            <a:blip r:embed="rId3"/>
            <a:stretch>
              <a:fillRect/>
            </a:stretch>
          </p:blipFill>
          <p:spPr>
            <a:xfrm>
              <a:off x="785811" y="2235517"/>
              <a:ext cx="7572377" cy="1665923"/>
            </a:xfrm>
            <a:prstGeom prst="rect">
              <a:avLst/>
            </a:prstGeom>
          </p:spPr>
        </p:pic>
        <p:sp>
          <p:nvSpPr>
            <p:cNvPr id="6" name="矩形: 圆角 5">
              <a:extLst>
                <a:ext uri="{FF2B5EF4-FFF2-40B4-BE49-F238E27FC236}">
                  <a16:creationId xmlns:a16="http://schemas.microsoft.com/office/drawing/2014/main" id="{5647A01A-2B6B-4EBF-92E9-BA489022EF9A}"/>
                </a:ext>
              </a:extLst>
            </p:cNvPr>
            <p:cNvSpPr/>
            <p:nvPr/>
          </p:nvSpPr>
          <p:spPr>
            <a:xfrm>
              <a:off x="5708627" y="2570028"/>
              <a:ext cx="937260" cy="205081"/>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2364D3C6-FFC3-4F7D-B95D-D4D4DE507DAF}"/>
                </a:ext>
              </a:extLst>
            </p:cNvPr>
            <p:cNvSpPr/>
            <p:nvPr/>
          </p:nvSpPr>
          <p:spPr>
            <a:xfrm>
              <a:off x="4046220" y="3461162"/>
              <a:ext cx="937260" cy="205081"/>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B3B55CBD-DD9C-4987-83A8-A7ECDDEF7215}"/>
                </a:ext>
              </a:extLst>
            </p:cNvPr>
            <p:cNvSpPr/>
            <p:nvPr/>
          </p:nvSpPr>
          <p:spPr>
            <a:xfrm>
              <a:off x="4046220" y="2570028"/>
              <a:ext cx="937260" cy="205081"/>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0C57836F-9F48-4961-A7B7-922E6DE840F8}"/>
                </a:ext>
              </a:extLst>
            </p:cNvPr>
            <p:cNvSpPr/>
            <p:nvPr/>
          </p:nvSpPr>
          <p:spPr>
            <a:xfrm>
              <a:off x="7171665" y="3103867"/>
              <a:ext cx="937260" cy="205081"/>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a:extLst>
                <a:ext uri="{FF2B5EF4-FFF2-40B4-BE49-F238E27FC236}">
                  <a16:creationId xmlns:a16="http://schemas.microsoft.com/office/drawing/2014/main" id="{14B59A74-EFA1-4172-BAAC-DCDFB710A65F}"/>
                </a:ext>
              </a:extLst>
            </p:cNvPr>
            <p:cNvSpPr/>
            <p:nvPr/>
          </p:nvSpPr>
          <p:spPr>
            <a:xfrm>
              <a:off x="7171664" y="3459421"/>
              <a:ext cx="937260" cy="205081"/>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星形: 五角 11">
            <a:extLst>
              <a:ext uri="{FF2B5EF4-FFF2-40B4-BE49-F238E27FC236}">
                <a16:creationId xmlns:a16="http://schemas.microsoft.com/office/drawing/2014/main" id="{63C54B50-212D-4536-9D31-C4205AE6A9CA}"/>
              </a:ext>
            </a:extLst>
          </p:cNvPr>
          <p:cNvSpPr/>
          <p:nvPr/>
        </p:nvSpPr>
        <p:spPr>
          <a:xfrm>
            <a:off x="455145" y="2583998"/>
            <a:ext cx="289560" cy="266054"/>
          </a:xfrm>
          <a:prstGeom prst="star5">
            <a:avLst>
              <a:gd name="adj" fmla="val 29460"/>
              <a:gd name="hf" fmla="val 105146"/>
              <a:gd name="vf" fmla="val 110557"/>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F4EB1BFC-858C-4705-B2DE-FD21F08444B4}"/>
                  </a:ext>
                </a:extLst>
              </p:cNvPr>
              <p:cNvSpPr txBox="1"/>
              <p:nvPr/>
            </p:nvSpPr>
            <p:spPr>
              <a:xfrm>
                <a:off x="662626" y="3279660"/>
                <a:ext cx="7698105" cy="1711366"/>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en-US" altLang="zh-CN" b="1" dirty="0">
                    <a:solidFill>
                      <a:srgbClr val="02409A"/>
                    </a:solidFill>
                  </a:rPr>
                  <a:t>Zero-Shot Transfer</a:t>
                </a:r>
                <a:r>
                  <a:rPr lang="zh-CN" altLang="en-US" dirty="0"/>
                  <a:t>：确定</a:t>
                </a:r>
                <a:r>
                  <a:rPr lang="en-US" altLang="zh-CN" dirty="0"/>
                  <a:t>window</a:t>
                </a:r>
                <a:r>
                  <a:rPr lang="zh-CN" altLang="en-US" dirty="0"/>
                  <a:t>，在</a:t>
                </a:r>
                <a:r>
                  <a:rPr lang="en-US" altLang="zh-CN" dirty="0"/>
                  <a:t>small network</a:t>
                </a:r>
                <a:r>
                  <a:rPr lang="zh-CN" altLang="en-US" dirty="0"/>
                  <a:t>上训练，进行迁移</a:t>
                </a:r>
                <a:endParaRPr lang="en-US" altLang="zh-CN" dirty="0"/>
              </a:p>
              <a:p>
                <a:pPr marL="285750" indent="-285750">
                  <a:lnSpc>
                    <a:spcPct val="150000"/>
                  </a:lnSpc>
                  <a:buFont typeface="Wingdings" panose="05000000000000000000" pitchFamily="2" charset="2"/>
                  <a:buChar char="ü"/>
                </a:pPr>
                <a:r>
                  <a:rPr lang="en-US" altLang="zh-CN" b="1" dirty="0">
                    <a:solidFill>
                      <a:srgbClr val="02409A"/>
                    </a:solidFill>
                  </a:rPr>
                  <a:t>Train From Scratch(Window)</a:t>
                </a:r>
                <a:r>
                  <a:rPr lang="zh-CN" altLang="en-US" dirty="0"/>
                  <a:t>：在</a:t>
                </a:r>
                <a:r>
                  <a:rPr lang="en-US" altLang="zh-CN" dirty="0"/>
                  <a:t>window</a:t>
                </a:r>
                <a:r>
                  <a:rPr lang="zh-CN" altLang="en-US" dirty="0"/>
                  <a:t>中从头进行训练</a:t>
                </a:r>
                <a:endParaRPr lang="en-US" altLang="zh-CN" dirty="0"/>
              </a:p>
              <a:p>
                <a:pPr marL="285750" indent="-285750">
                  <a:lnSpc>
                    <a:spcPct val="150000"/>
                  </a:lnSpc>
                  <a:buFont typeface="Wingdings" panose="05000000000000000000" pitchFamily="2" charset="2"/>
                  <a:buChar char="ü"/>
                </a:pPr>
                <a:r>
                  <a:rPr lang="en-US" altLang="zh-CN" b="1" dirty="0">
                    <a:solidFill>
                      <a:srgbClr val="02409A"/>
                    </a:solidFill>
                  </a:rPr>
                  <a:t>Train From Scratch(</a:t>
                </a:r>
                <a14:m>
                  <m:oMath xmlns:m="http://schemas.openxmlformats.org/officeDocument/2006/math">
                    <m:sSub>
                      <m:sSubPr>
                        <m:ctrlPr>
                          <a:rPr lang="en-US" altLang="zh-CN" b="1" i="1">
                            <a:solidFill>
                              <a:srgbClr val="02409A"/>
                            </a:solidFill>
                            <a:latin typeface="Cambria Math" panose="02040503050406030204" pitchFamily="18" charset="0"/>
                          </a:rPr>
                        </m:ctrlPr>
                      </m:sSubPr>
                      <m:e>
                        <m:r>
                          <a:rPr lang="en-US" altLang="zh-CN" b="1">
                            <a:solidFill>
                              <a:srgbClr val="02409A"/>
                            </a:solidFill>
                            <a:latin typeface="Cambria Math" panose="02040503050406030204" pitchFamily="18" charset="0"/>
                          </a:rPr>
                          <m:t>𝑁</m:t>
                        </m:r>
                      </m:e>
                      <m:sub>
                        <m:r>
                          <a:rPr lang="en-US" altLang="zh-CN" b="1">
                            <a:solidFill>
                              <a:srgbClr val="02409A"/>
                            </a:solidFill>
                            <a:latin typeface="Cambria Math" panose="02040503050406030204" pitchFamily="18" charset="0"/>
                          </a:rPr>
                          <m:t>𝐴𝑉</m:t>
                        </m:r>
                      </m:sub>
                    </m:sSub>
                    <m:r>
                      <a:rPr lang="en-US" altLang="zh-CN" b="1">
                        <a:solidFill>
                          <a:srgbClr val="02409A"/>
                        </a:solidFill>
                        <a:latin typeface="Cambria Math" panose="02040503050406030204" pitchFamily="18" charset="0"/>
                      </a:rPr>
                      <m:t>=30</m:t>
                    </m:r>
                  </m:oMath>
                </a14:m>
                <a:r>
                  <a:rPr lang="en-US" altLang="zh-CN" b="1" dirty="0">
                    <a:solidFill>
                      <a:srgbClr val="02409A"/>
                    </a:solidFill>
                  </a:rPr>
                  <a:t>)</a:t>
                </a:r>
                <a:r>
                  <a:rPr lang="zh-CN" altLang="en-US" dirty="0"/>
                  <a:t>：在真实场景下训练</a:t>
                </a:r>
                <a:endParaRPr lang="en-US" altLang="zh-CN" dirty="0"/>
              </a:p>
              <a:p>
                <a:pPr marL="285750" indent="-285750">
                  <a:lnSpc>
                    <a:spcPct val="150000"/>
                  </a:lnSpc>
                  <a:buFont typeface="Arial" panose="020B0604020202020204" pitchFamily="34" charset="0"/>
                  <a:buChar char="•"/>
                </a:pPr>
                <a:endParaRPr lang="zh-CN" altLang="en-US" dirty="0"/>
              </a:p>
            </p:txBody>
          </p:sp>
        </mc:Choice>
        <mc:Fallback xmlns="">
          <p:sp>
            <p:nvSpPr>
              <p:cNvPr id="13" name="文本框 12">
                <a:extLst>
                  <a:ext uri="{FF2B5EF4-FFF2-40B4-BE49-F238E27FC236}">
                    <a16:creationId xmlns:a16="http://schemas.microsoft.com/office/drawing/2014/main" id="{F4EB1BFC-858C-4705-B2DE-FD21F08444B4}"/>
                  </a:ext>
                </a:extLst>
              </p:cNvPr>
              <p:cNvSpPr txBox="1">
                <a:spLocks noRot="1" noChangeAspect="1" noMove="1" noResize="1" noEditPoints="1" noAdjustHandles="1" noChangeArrowheads="1" noChangeShapeType="1" noTextEdit="1"/>
              </p:cNvSpPr>
              <p:nvPr/>
            </p:nvSpPr>
            <p:spPr>
              <a:xfrm>
                <a:off x="662626" y="3279660"/>
                <a:ext cx="7698105" cy="1711366"/>
              </a:xfrm>
              <a:prstGeom prst="rect">
                <a:avLst/>
              </a:prstGeom>
              <a:blipFill>
                <a:blip r:embed="rId4"/>
                <a:stretch>
                  <a:fillRect l="-554"/>
                </a:stretch>
              </a:blipFill>
            </p:spPr>
            <p:txBody>
              <a:bodyPr/>
              <a:lstStyle/>
              <a:p>
                <a:r>
                  <a:rPr lang="zh-CN" altLang="en-US">
                    <a:noFill/>
                  </a:rPr>
                  <a:t> </a:t>
                </a:r>
              </a:p>
            </p:txBody>
          </p:sp>
        </mc:Fallback>
      </mc:AlternateContent>
      <p:sp>
        <p:nvSpPr>
          <p:cNvPr id="14" name="矩形: 圆角 13">
            <a:extLst>
              <a:ext uri="{FF2B5EF4-FFF2-40B4-BE49-F238E27FC236}">
                <a16:creationId xmlns:a16="http://schemas.microsoft.com/office/drawing/2014/main" id="{77620CC0-7E66-4C63-9630-0812E212BDEC}"/>
              </a:ext>
            </a:extLst>
          </p:cNvPr>
          <p:cNvSpPr/>
          <p:nvPr/>
        </p:nvSpPr>
        <p:spPr>
          <a:xfrm>
            <a:off x="7315874" y="1336617"/>
            <a:ext cx="989251" cy="266054"/>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圆角 14">
            <a:extLst>
              <a:ext uri="{FF2B5EF4-FFF2-40B4-BE49-F238E27FC236}">
                <a16:creationId xmlns:a16="http://schemas.microsoft.com/office/drawing/2014/main" id="{0B09A35C-EEF9-434C-A5A9-4E362DA66C68}"/>
              </a:ext>
            </a:extLst>
          </p:cNvPr>
          <p:cNvSpPr/>
          <p:nvPr/>
        </p:nvSpPr>
        <p:spPr>
          <a:xfrm>
            <a:off x="4017054" y="2036636"/>
            <a:ext cx="989251" cy="266054"/>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圆角 15">
            <a:extLst>
              <a:ext uri="{FF2B5EF4-FFF2-40B4-BE49-F238E27FC236}">
                <a16:creationId xmlns:a16="http://schemas.microsoft.com/office/drawing/2014/main" id="{500AE431-3F4B-47E5-8FC4-1FAA5CEFD148}"/>
              </a:ext>
            </a:extLst>
          </p:cNvPr>
          <p:cNvSpPr/>
          <p:nvPr/>
        </p:nvSpPr>
        <p:spPr>
          <a:xfrm>
            <a:off x="5798008" y="2041492"/>
            <a:ext cx="989251" cy="266054"/>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圆角 16">
            <a:extLst>
              <a:ext uri="{FF2B5EF4-FFF2-40B4-BE49-F238E27FC236}">
                <a16:creationId xmlns:a16="http://schemas.microsoft.com/office/drawing/2014/main" id="{C322EA1C-E2D0-4597-B0C5-C2BD2B77B695}"/>
              </a:ext>
            </a:extLst>
          </p:cNvPr>
          <p:cNvSpPr/>
          <p:nvPr/>
        </p:nvSpPr>
        <p:spPr>
          <a:xfrm>
            <a:off x="5771676" y="2490438"/>
            <a:ext cx="989251" cy="266054"/>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a:extLst>
              <a:ext uri="{FF2B5EF4-FFF2-40B4-BE49-F238E27FC236}">
                <a16:creationId xmlns:a16="http://schemas.microsoft.com/office/drawing/2014/main" id="{53A9D1C9-38C6-4931-B1CB-0EB7B869CC77}"/>
              </a:ext>
            </a:extLst>
          </p:cNvPr>
          <p:cNvGrpSpPr/>
          <p:nvPr/>
        </p:nvGrpSpPr>
        <p:grpSpPr>
          <a:xfrm>
            <a:off x="428281" y="5148142"/>
            <a:ext cx="8403220" cy="1045067"/>
            <a:chOff x="370390" y="5369886"/>
            <a:chExt cx="8403220" cy="1045067"/>
          </a:xfrm>
        </p:grpSpPr>
        <p:grpSp>
          <p:nvGrpSpPr>
            <p:cNvPr id="20" name="组合 19">
              <a:extLst>
                <a:ext uri="{FF2B5EF4-FFF2-40B4-BE49-F238E27FC236}">
                  <a16:creationId xmlns:a16="http://schemas.microsoft.com/office/drawing/2014/main" id="{78C395B7-BB15-40EB-8A3D-11574DA7C078}"/>
                </a:ext>
              </a:extLst>
            </p:cNvPr>
            <p:cNvGrpSpPr/>
            <p:nvPr/>
          </p:nvGrpSpPr>
          <p:grpSpPr>
            <a:xfrm>
              <a:off x="370390" y="5379355"/>
              <a:ext cx="8403220" cy="767131"/>
              <a:chOff x="370390" y="5162115"/>
              <a:chExt cx="8403220" cy="767131"/>
            </a:xfrm>
          </p:grpSpPr>
          <p:sp>
            <p:nvSpPr>
              <p:cNvPr id="22" name="矩形 21">
                <a:extLst>
                  <a:ext uri="{FF2B5EF4-FFF2-40B4-BE49-F238E27FC236}">
                    <a16:creationId xmlns:a16="http://schemas.microsoft.com/office/drawing/2014/main" id="{90026C8D-8F34-47B2-A54E-094DD2D7A2E4}"/>
                  </a:ext>
                </a:extLst>
              </p:cNvPr>
              <p:cNvSpPr/>
              <p:nvPr/>
            </p:nvSpPr>
            <p:spPr>
              <a:xfrm>
                <a:off x="370390" y="5162115"/>
                <a:ext cx="878005" cy="767131"/>
              </a:xfrm>
              <a:prstGeom prst="rect">
                <a:avLst/>
              </a:prstGeom>
              <a:solidFill>
                <a:srgbClr val="02409A"/>
              </a:solid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分析</a:t>
                </a:r>
              </a:p>
            </p:txBody>
          </p:sp>
          <p:sp>
            <p:nvSpPr>
              <p:cNvPr id="23" name="矩形 22">
                <a:extLst>
                  <a:ext uri="{FF2B5EF4-FFF2-40B4-BE49-F238E27FC236}">
                    <a16:creationId xmlns:a16="http://schemas.microsoft.com/office/drawing/2014/main" id="{03976A9D-9CC0-4606-9FB5-563AE7FB8289}"/>
                  </a:ext>
                </a:extLst>
              </p:cNvPr>
              <p:cNvSpPr/>
              <p:nvPr/>
            </p:nvSpPr>
            <p:spPr>
              <a:xfrm>
                <a:off x="1248395" y="5162116"/>
                <a:ext cx="7525215" cy="757660"/>
              </a:xfrm>
              <a:prstGeom prst="rect">
                <a:avLst/>
              </a:prstGeom>
              <a:no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mc:AlternateContent xmlns:mc="http://schemas.openxmlformats.org/markup-compatibility/2006" xmlns:a14="http://schemas.microsoft.com/office/drawing/2010/main">
          <mc:Choice Requires="a14">
            <p:sp>
              <p:nvSpPr>
                <p:cNvPr id="21" name="页脚占位符 2">
                  <a:extLst>
                    <a:ext uri="{FF2B5EF4-FFF2-40B4-BE49-F238E27FC236}">
                      <a16:creationId xmlns:a16="http://schemas.microsoft.com/office/drawing/2014/main" id="{F590FA8A-4278-414F-B2FF-2FD1F7236C0F}"/>
                    </a:ext>
                  </a:extLst>
                </p:cNvPr>
                <p:cNvSpPr txBox="1">
                  <a:spLocks/>
                </p:cNvSpPr>
                <p:nvPr/>
              </p:nvSpPr>
              <p:spPr>
                <a:xfrm>
                  <a:off x="1340304" y="5369886"/>
                  <a:ext cx="6964819" cy="1045067"/>
                </a:xfrm>
                <a:prstGeom prst="rect">
                  <a:avLst/>
                </a:prstGeom>
              </p:spPr>
              <p:txBody>
                <a:bodyPr vert="horz" lIns="91440" tIns="45720" rIns="91440" bIns="45720" rtlCol="0" anchor="t" anchorCtr="0"/>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indent="180000" algn="l">
                    <a:lnSpc>
                      <a:spcPct val="125000"/>
                    </a:lnSpc>
                    <a:buFont typeface="Arial" panose="020B0604020202020204" pitchFamily="34" charset="0"/>
                    <a:buChar char="•"/>
                  </a:pPr>
                  <a:r>
                    <a:rPr lang="en-US" altLang="zh-CN" sz="1800" b="1" dirty="0">
                      <a:solidFill>
                        <a:srgbClr val="6B2D0B"/>
                      </a:solidFill>
                    </a:rPr>
                    <a:t>Zero-Shot Transfer + </a:t>
                  </a:r>
                  <a:r>
                    <a:rPr lang="en-US" altLang="zh-CN" sz="1800" b="1" dirty="0" err="1">
                      <a:solidFill>
                        <a:srgbClr val="6B2D0B"/>
                      </a:solidFill>
                    </a:rPr>
                    <a:t>OutFlow</a:t>
                  </a:r>
                  <a:r>
                    <a:rPr lang="en-US" altLang="zh-CN" sz="1800" b="1" dirty="0">
                      <a:solidFill>
                        <a:srgbClr val="6B2D0B"/>
                      </a:solidFill>
                    </a:rPr>
                    <a:t> </a:t>
                  </a:r>
                  <a:r>
                    <a:rPr lang="zh-CN" altLang="en-US" sz="1800" b="1" dirty="0">
                      <a:solidFill>
                        <a:srgbClr val="6B2D0B"/>
                      </a:solidFill>
                    </a:rPr>
                    <a:t>效果优于其他</a:t>
                  </a:r>
                </a:p>
                <a:p>
                  <a:pPr indent="180000" algn="l">
                    <a:lnSpc>
                      <a:spcPct val="125000"/>
                    </a:lnSpc>
                    <a:buFont typeface="Arial" panose="020B0604020202020204" pitchFamily="34" charset="0"/>
                    <a:buChar char="•"/>
                  </a:pPr>
                  <a:r>
                    <a:rPr lang="en-US" altLang="zh-CN" sz="1800" b="1" dirty="0">
                      <a:solidFill>
                        <a:srgbClr val="6B2D0B"/>
                      </a:solidFill>
                    </a:rPr>
                    <a:t>Train From Scratch(</a:t>
                  </a:r>
                  <a14:m>
                    <m:oMath xmlns:m="http://schemas.openxmlformats.org/officeDocument/2006/math">
                      <m:sSub>
                        <m:sSubPr>
                          <m:ctrlPr>
                            <a:rPr lang="en-US" altLang="zh-CN" sz="1800" b="1" i="1" dirty="0" smtClean="0">
                              <a:solidFill>
                                <a:srgbClr val="6B2D0B"/>
                              </a:solidFill>
                              <a:latin typeface="Cambria Math" panose="02040503050406030204" pitchFamily="18" charset="0"/>
                            </a:rPr>
                          </m:ctrlPr>
                        </m:sSubPr>
                        <m:e>
                          <m:r>
                            <a:rPr lang="zh-CN" altLang="en-US" sz="1800" b="1" i="1" dirty="0">
                              <a:solidFill>
                                <a:srgbClr val="6B2D0B"/>
                              </a:solidFill>
                              <a:latin typeface="Cambria Math" panose="02040503050406030204" pitchFamily="18" charset="0"/>
                            </a:rPr>
                            <m:t>𝑁</m:t>
                          </m:r>
                        </m:e>
                        <m:sub>
                          <m:r>
                            <a:rPr lang="zh-CN" altLang="en-US" sz="1800" b="1" i="1" dirty="0">
                              <a:solidFill>
                                <a:srgbClr val="6B2D0B"/>
                              </a:solidFill>
                              <a:latin typeface="Cambria Math" panose="02040503050406030204" pitchFamily="18" charset="0"/>
                            </a:rPr>
                            <m:t>𝐴𝑉</m:t>
                          </m:r>
                        </m:sub>
                      </m:sSub>
                    </m:oMath>
                  </a14:m>
                  <a:r>
                    <a:rPr lang="en-US" altLang="zh-CN" sz="1800" b="1" dirty="0">
                      <a:solidFill>
                        <a:srgbClr val="6B2D0B"/>
                      </a:solidFill>
                    </a:rPr>
                    <a:t>=30)</a:t>
                  </a:r>
                  <a:r>
                    <a:rPr lang="zh-CN" altLang="en-US" sz="1800" b="1" dirty="0">
                      <a:solidFill>
                        <a:srgbClr val="6B2D0B"/>
                      </a:solidFill>
                    </a:rPr>
                    <a:t>因为前述</a:t>
                  </a:r>
                  <a:r>
                    <a:rPr lang="en-US" altLang="zh-CN" sz="1800" b="1" dirty="0">
                      <a:solidFill>
                        <a:srgbClr val="6B2D0B"/>
                      </a:solidFill>
                    </a:rPr>
                    <a:t>3</a:t>
                  </a:r>
                  <a:r>
                    <a:rPr lang="zh-CN" altLang="en-US" sz="1800" b="1" dirty="0">
                      <a:solidFill>
                        <a:srgbClr val="6B2D0B"/>
                      </a:solidFill>
                    </a:rPr>
                    <a:t>个挑战无法达到好的效果</a:t>
                  </a:r>
                </a:p>
              </p:txBody>
            </p:sp>
          </mc:Choice>
          <mc:Fallback xmlns="">
            <p:sp>
              <p:nvSpPr>
                <p:cNvPr id="21" name="页脚占位符 2">
                  <a:extLst>
                    <a:ext uri="{FF2B5EF4-FFF2-40B4-BE49-F238E27FC236}">
                      <a16:creationId xmlns:a16="http://schemas.microsoft.com/office/drawing/2014/main" id="{F590FA8A-4278-414F-B2FF-2FD1F7236C0F}"/>
                    </a:ext>
                  </a:extLst>
                </p:cNvPr>
                <p:cNvSpPr txBox="1">
                  <a:spLocks noRot="1" noChangeAspect="1" noMove="1" noResize="1" noEditPoints="1" noAdjustHandles="1" noChangeArrowheads="1" noChangeShapeType="1" noTextEdit="1"/>
                </p:cNvSpPr>
                <p:nvPr/>
              </p:nvSpPr>
              <p:spPr>
                <a:xfrm>
                  <a:off x="1340304" y="5369886"/>
                  <a:ext cx="6964819" cy="1045067"/>
                </a:xfrm>
                <a:prstGeom prst="rect">
                  <a:avLst/>
                </a:prstGeom>
                <a:blipFill>
                  <a:blip r:embed="rId5"/>
                  <a:stretch>
                    <a:fillRect l="-525"/>
                  </a:stretch>
                </a:blipFill>
              </p:spPr>
              <p:txBody>
                <a:bodyPr/>
                <a:lstStyle/>
                <a:p>
                  <a:r>
                    <a:rPr lang="zh-CN" altLang="en-US">
                      <a:noFill/>
                    </a:rPr>
                    <a:t> </a:t>
                  </a:r>
                </a:p>
              </p:txBody>
            </p:sp>
          </mc:Fallback>
        </mc:AlternateContent>
      </p:grpSp>
      <p:sp>
        <p:nvSpPr>
          <p:cNvPr id="24" name="星形: 五角 23">
            <a:extLst>
              <a:ext uri="{FF2B5EF4-FFF2-40B4-BE49-F238E27FC236}">
                <a16:creationId xmlns:a16="http://schemas.microsoft.com/office/drawing/2014/main" id="{82BB187D-D805-482E-8C19-FCD8030F6575}"/>
              </a:ext>
            </a:extLst>
          </p:cNvPr>
          <p:cNvSpPr/>
          <p:nvPr/>
        </p:nvSpPr>
        <p:spPr>
          <a:xfrm>
            <a:off x="455145" y="2120620"/>
            <a:ext cx="289560" cy="266054"/>
          </a:xfrm>
          <a:prstGeom prst="star5">
            <a:avLst>
              <a:gd name="adj" fmla="val 29460"/>
              <a:gd name="hf" fmla="val 105146"/>
              <a:gd name="vf" fmla="val 110557"/>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744991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18</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905594"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分布式状态增强</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grpSp>
        <p:nvGrpSpPr>
          <p:cNvPr id="23" name="组合 22">
            <a:extLst>
              <a:ext uri="{FF2B5EF4-FFF2-40B4-BE49-F238E27FC236}">
                <a16:creationId xmlns:a16="http://schemas.microsoft.com/office/drawing/2014/main" id="{8904276A-DE65-4E71-9816-593CDB22E551}"/>
              </a:ext>
            </a:extLst>
          </p:cNvPr>
          <p:cNvGrpSpPr/>
          <p:nvPr/>
        </p:nvGrpSpPr>
        <p:grpSpPr>
          <a:xfrm>
            <a:off x="516426" y="3812121"/>
            <a:ext cx="7846695" cy="1921811"/>
            <a:chOff x="648652" y="904058"/>
            <a:chExt cx="7846695" cy="1921811"/>
          </a:xfrm>
        </p:grpSpPr>
        <p:pic>
          <p:nvPicPr>
            <p:cNvPr id="4" name="图片 3">
              <a:extLst>
                <a:ext uri="{FF2B5EF4-FFF2-40B4-BE49-F238E27FC236}">
                  <a16:creationId xmlns:a16="http://schemas.microsoft.com/office/drawing/2014/main" id="{2BDD0233-6EEB-4A8D-A227-B38A89362945}"/>
                </a:ext>
              </a:extLst>
            </p:cNvPr>
            <p:cNvPicPr>
              <a:picLocks noChangeAspect="1"/>
            </p:cNvPicPr>
            <p:nvPr/>
          </p:nvPicPr>
          <p:blipFill>
            <a:blip r:embed="rId3"/>
            <a:stretch>
              <a:fillRect/>
            </a:stretch>
          </p:blipFill>
          <p:spPr>
            <a:xfrm>
              <a:off x="648652" y="904058"/>
              <a:ext cx="7846695" cy="1921811"/>
            </a:xfrm>
            <a:prstGeom prst="rect">
              <a:avLst/>
            </a:prstGeom>
          </p:spPr>
        </p:pic>
        <p:sp>
          <p:nvSpPr>
            <p:cNvPr id="15" name="矩形: 圆角 14">
              <a:extLst>
                <a:ext uri="{FF2B5EF4-FFF2-40B4-BE49-F238E27FC236}">
                  <a16:creationId xmlns:a16="http://schemas.microsoft.com/office/drawing/2014/main" id="{1133C4EE-3876-4472-866C-CE9D83F2DB78}"/>
                </a:ext>
              </a:extLst>
            </p:cNvPr>
            <p:cNvSpPr/>
            <p:nvPr/>
          </p:nvSpPr>
          <p:spPr>
            <a:xfrm>
              <a:off x="2369820" y="1584661"/>
              <a:ext cx="1074420" cy="198419"/>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圆角 15">
              <a:extLst>
                <a:ext uri="{FF2B5EF4-FFF2-40B4-BE49-F238E27FC236}">
                  <a16:creationId xmlns:a16="http://schemas.microsoft.com/office/drawing/2014/main" id="{1EFAEB12-6DFD-4444-AA71-160A78872AD1}"/>
                </a:ext>
              </a:extLst>
            </p:cNvPr>
            <p:cNvSpPr/>
            <p:nvPr/>
          </p:nvSpPr>
          <p:spPr>
            <a:xfrm>
              <a:off x="3840480" y="1576742"/>
              <a:ext cx="1074420" cy="198419"/>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id="{ABD4979A-B962-4D4C-801F-620325A216BB}"/>
              </a:ext>
            </a:extLst>
          </p:cNvPr>
          <p:cNvGrpSpPr/>
          <p:nvPr/>
        </p:nvGrpSpPr>
        <p:grpSpPr>
          <a:xfrm>
            <a:off x="648652" y="1196771"/>
            <a:ext cx="7582244" cy="2136980"/>
            <a:chOff x="370390" y="1114148"/>
            <a:chExt cx="8403220" cy="3759304"/>
          </a:xfrm>
        </p:grpSpPr>
        <p:sp>
          <p:nvSpPr>
            <p:cNvPr id="18" name="矩形 17">
              <a:extLst>
                <a:ext uri="{FF2B5EF4-FFF2-40B4-BE49-F238E27FC236}">
                  <a16:creationId xmlns:a16="http://schemas.microsoft.com/office/drawing/2014/main" id="{18E8A974-655D-4EB5-8368-1D29F30F8866}"/>
                </a:ext>
              </a:extLst>
            </p:cNvPr>
            <p:cNvSpPr/>
            <p:nvPr/>
          </p:nvSpPr>
          <p:spPr>
            <a:xfrm>
              <a:off x="370390" y="1523509"/>
              <a:ext cx="8403220" cy="3349938"/>
            </a:xfrm>
            <a:prstGeom prst="rect">
              <a:avLst/>
            </a:prstGeom>
            <a:no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57EE5CDF-6DAC-4D18-A828-B32B72656A8A}"/>
                </a:ext>
              </a:extLst>
            </p:cNvPr>
            <p:cNvSpPr/>
            <p:nvPr/>
          </p:nvSpPr>
          <p:spPr>
            <a:xfrm>
              <a:off x="370390" y="1114148"/>
              <a:ext cx="3198950" cy="409366"/>
            </a:xfrm>
            <a:prstGeom prst="rect">
              <a:avLst/>
            </a:prstGeom>
            <a:solidFill>
              <a:srgbClr val="02409A"/>
            </a:solid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1600" b="1" dirty="0"/>
                <a:t>为分布式</a:t>
              </a:r>
              <a:r>
                <a:rPr lang="en-US" altLang="zh-CN" sz="1600" b="1" dirty="0"/>
                <a:t>Agent</a:t>
              </a:r>
              <a:r>
                <a:rPr lang="zh-CN" altLang="en-US" sz="1600" b="1" dirty="0"/>
                <a:t>提供额外信息</a:t>
              </a:r>
            </a:p>
          </p:txBody>
        </p:sp>
        <p:sp>
          <p:nvSpPr>
            <p:cNvPr id="20" name="页脚占位符 2">
              <a:extLst>
                <a:ext uri="{FF2B5EF4-FFF2-40B4-BE49-F238E27FC236}">
                  <a16:creationId xmlns:a16="http://schemas.microsoft.com/office/drawing/2014/main" id="{9AC012EC-481E-415C-A10B-075D50D00EEE}"/>
                </a:ext>
              </a:extLst>
            </p:cNvPr>
            <p:cNvSpPr txBox="1">
              <a:spLocks/>
            </p:cNvSpPr>
            <p:nvPr/>
          </p:nvSpPr>
          <p:spPr>
            <a:xfrm>
              <a:off x="410456" y="1563700"/>
              <a:ext cx="8169191" cy="3309752"/>
            </a:xfrm>
            <a:prstGeom prst="rect">
              <a:avLst/>
            </a:prstGeom>
          </p:spPr>
          <p:txBody>
            <a:bodyPr vert="horz" lIns="91440" tIns="45720" rIns="91440" bIns="45720" rtlCol="0" anchor="t" anchorCtr="0"/>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234000" indent="-457200" algn="l">
                <a:lnSpc>
                  <a:spcPct val="150000"/>
                </a:lnSpc>
                <a:spcBef>
                  <a:spcPts val="600"/>
                </a:spcBef>
                <a:spcAft>
                  <a:spcPts val="600"/>
                </a:spcAft>
              </a:pPr>
              <a:r>
                <a:rPr lang="en-US" altLang="zh-CN" b="1" dirty="0">
                  <a:solidFill>
                    <a:srgbClr val="6B2D0B"/>
                  </a:solidFill>
                  <a:latin typeface="微软雅黑" panose="020B0503020204020204" pitchFamily="34" charset="-122"/>
                  <a:ea typeface="微软雅黑" panose="020B0503020204020204" pitchFamily="34" charset="-122"/>
                </a:rPr>
                <a:t>Congestion</a:t>
              </a:r>
              <a:r>
                <a:rPr lang="zh-CN" altLang="en-US" b="1" dirty="0">
                  <a:solidFill>
                    <a:srgbClr val="6B2D0B"/>
                  </a:solidFill>
                  <a:latin typeface="微软雅黑" panose="020B0503020204020204" pitchFamily="34" charset="-122"/>
                  <a:ea typeface="微软雅黑" panose="020B0503020204020204" pitchFamily="34" charset="-122"/>
                </a:rPr>
                <a:t>：</a:t>
              </a:r>
              <a:r>
                <a:rPr lang="zh-CN" altLang="en-US" dirty="0">
                  <a:solidFill>
                    <a:schemeClr val="tx1"/>
                  </a:solidFill>
                </a:rPr>
                <a:t>当前</a:t>
              </a:r>
              <a:r>
                <a:rPr lang="en-US" altLang="zh-CN" dirty="0">
                  <a:solidFill>
                    <a:schemeClr val="tx1"/>
                  </a:solidFill>
                </a:rPr>
                <a:t>AV</a:t>
              </a:r>
              <a:r>
                <a:rPr lang="zh-CN" altLang="en-US" dirty="0">
                  <a:solidFill>
                    <a:schemeClr val="tx1"/>
                  </a:solidFill>
                </a:rPr>
                <a:t>与下一个</a:t>
              </a:r>
              <a:r>
                <a:rPr lang="en-US" altLang="zh-CN" dirty="0">
                  <a:solidFill>
                    <a:schemeClr val="tx1"/>
                  </a:solidFill>
                </a:rPr>
                <a:t>merge</a:t>
              </a:r>
              <a:r>
                <a:rPr lang="zh-CN" altLang="en-US" dirty="0">
                  <a:solidFill>
                    <a:schemeClr val="tx1"/>
                  </a:solidFill>
                </a:rPr>
                <a:t>处之间车辆的平均速度</a:t>
              </a:r>
              <a:endParaRPr lang="en-US" altLang="zh-CN" b="1" dirty="0">
                <a:solidFill>
                  <a:srgbClr val="6B2D0B"/>
                </a:solidFill>
                <a:latin typeface="微软雅黑" panose="020B0503020204020204" pitchFamily="34" charset="-122"/>
                <a:ea typeface="微软雅黑" panose="020B0503020204020204" pitchFamily="34" charset="-122"/>
              </a:endParaRPr>
            </a:p>
            <a:p>
              <a:pPr marL="234000" indent="-457200" algn="l">
                <a:lnSpc>
                  <a:spcPct val="150000"/>
                </a:lnSpc>
                <a:spcBef>
                  <a:spcPts val="600"/>
                </a:spcBef>
                <a:spcAft>
                  <a:spcPts val="600"/>
                </a:spcAft>
              </a:pPr>
              <a:r>
                <a:rPr lang="en-US" altLang="zh-CN" b="1" dirty="0" err="1">
                  <a:solidFill>
                    <a:srgbClr val="6B2D0B"/>
                  </a:solidFill>
                  <a:latin typeface="微软雅黑" panose="020B0503020204020204" pitchFamily="34" charset="-122"/>
                  <a:ea typeface="微软雅黑" panose="020B0503020204020204" pitchFamily="34" charset="-122"/>
                </a:rPr>
                <a:t>Dist</a:t>
              </a:r>
              <a:r>
                <a:rPr lang="zh-CN" altLang="en-US" b="1" dirty="0">
                  <a:solidFill>
                    <a:srgbClr val="6B2D0B"/>
                  </a:solidFill>
                  <a:latin typeface="微软雅黑" panose="020B0503020204020204" pitchFamily="34" charset="-122"/>
                  <a:ea typeface="微软雅黑" panose="020B0503020204020204" pitchFamily="34" charset="-122"/>
                </a:rPr>
                <a:t>：</a:t>
              </a:r>
              <a:r>
                <a:rPr lang="zh-CN" altLang="en-US" dirty="0">
                  <a:solidFill>
                    <a:schemeClr val="tx1"/>
                  </a:solidFill>
                </a:rPr>
                <a:t>当前</a:t>
              </a:r>
              <a:r>
                <a:rPr lang="en-US" altLang="zh-CN" dirty="0">
                  <a:solidFill>
                    <a:schemeClr val="tx1"/>
                  </a:solidFill>
                </a:rPr>
                <a:t>AV</a:t>
              </a:r>
              <a:r>
                <a:rPr lang="zh-CN" altLang="en-US" dirty="0">
                  <a:solidFill>
                    <a:schemeClr val="tx1"/>
                  </a:solidFill>
                </a:rPr>
                <a:t>到下一个</a:t>
              </a:r>
              <a:r>
                <a:rPr lang="en-US" altLang="zh-CN" dirty="0">
                  <a:solidFill>
                    <a:schemeClr val="tx1"/>
                  </a:solidFill>
                </a:rPr>
                <a:t>merge</a:t>
              </a:r>
              <a:r>
                <a:rPr lang="zh-CN" altLang="en-US" dirty="0">
                  <a:solidFill>
                    <a:schemeClr val="tx1"/>
                  </a:solidFill>
                </a:rPr>
                <a:t>处的距离</a:t>
              </a:r>
              <a:endParaRPr lang="en-US" altLang="zh-CN" dirty="0">
                <a:solidFill>
                  <a:schemeClr val="tx1"/>
                </a:solidFill>
              </a:endParaRPr>
            </a:p>
            <a:p>
              <a:pPr algn="l">
                <a:lnSpc>
                  <a:spcPct val="150000"/>
                </a:lnSpc>
              </a:pPr>
              <a:r>
                <a:rPr lang="en-US" altLang="zh-CN" b="1" dirty="0" err="1">
                  <a:solidFill>
                    <a:srgbClr val="6B2D0B"/>
                  </a:solidFill>
                  <a:latin typeface="微软雅黑" panose="020B0503020204020204" pitchFamily="34" charset="-122"/>
                  <a:ea typeface="微软雅黑" panose="020B0503020204020204" pitchFamily="34" charset="-122"/>
                </a:rPr>
                <a:t>MergeInfo</a:t>
              </a:r>
              <a:r>
                <a:rPr lang="zh-CN" altLang="en-US" b="1" dirty="0">
                  <a:solidFill>
                    <a:srgbClr val="6B2D0B"/>
                  </a:solidFill>
                  <a:latin typeface="微软雅黑" panose="020B0503020204020204" pitchFamily="34" charset="-122"/>
                  <a:ea typeface="微软雅黑" panose="020B0503020204020204" pitchFamily="34" charset="-122"/>
                </a:rPr>
                <a:t>：</a:t>
              </a:r>
              <a:r>
                <a:rPr lang="zh-CN" altLang="en-US" dirty="0">
                  <a:solidFill>
                    <a:schemeClr val="tx1"/>
                  </a:solidFill>
                </a:rPr>
                <a:t>当前</a:t>
              </a:r>
              <a:r>
                <a:rPr lang="en-US" altLang="zh-CN" dirty="0">
                  <a:solidFill>
                    <a:schemeClr val="tx1"/>
                  </a:solidFill>
                </a:rPr>
                <a:t>AV</a:t>
              </a:r>
              <a:r>
                <a:rPr lang="zh-CN" altLang="en-US" dirty="0">
                  <a:solidFill>
                    <a:schemeClr val="tx1"/>
                  </a:solidFill>
                </a:rPr>
                <a:t>到第一辆要</a:t>
              </a:r>
              <a:r>
                <a:rPr lang="en-US" altLang="zh-CN" dirty="0">
                  <a:solidFill>
                    <a:schemeClr val="tx1"/>
                  </a:solidFill>
                </a:rPr>
                <a:t>merge</a:t>
              </a:r>
              <a:r>
                <a:rPr lang="zh-CN" altLang="en-US" dirty="0">
                  <a:solidFill>
                    <a:schemeClr val="tx1"/>
                  </a:solidFill>
                </a:rPr>
                <a:t>的车辆的距离以及要</a:t>
              </a:r>
              <a:r>
                <a:rPr lang="en-US" altLang="zh-CN" dirty="0">
                  <a:solidFill>
                    <a:schemeClr val="tx1"/>
                  </a:solidFill>
                </a:rPr>
                <a:t>merge</a:t>
              </a:r>
              <a:r>
                <a:rPr lang="zh-CN" altLang="en-US" dirty="0">
                  <a:solidFill>
                    <a:schemeClr val="tx1"/>
                  </a:solidFill>
                </a:rPr>
                <a:t>车辆的速度</a:t>
              </a:r>
              <a:endParaRPr lang="en-US" altLang="zh-CN" dirty="0">
                <a:solidFill>
                  <a:schemeClr val="tx1"/>
                </a:solidFill>
              </a:endParaRPr>
            </a:p>
            <a:p>
              <a:pPr marL="234000" indent="-457200" algn="l">
                <a:lnSpc>
                  <a:spcPct val="150000"/>
                </a:lnSpc>
                <a:spcBef>
                  <a:spcPts val="600"/>
                </a:spcBef>
                <a:spcAft>
                  <a:spcPts val="600"/>
                </a:spcAft>
              </a:pPr>
              <a:r>
                <a:rPr lang="en-US" altLang="zh-CN" b="1" dirty="0">
                  <a:solidFill>
                    <a:srgbClr val="6B2D0B"/>
                  </a:solidFill>
                  <a:latin typeface="微软雅黑" panose="020B0503020204020204" pitchFamily="34" charset="-122"/>
                  <a:ea typeface="微软雅黑" panose="020B0503020204020204" pitchFamily="34" charset="-122"/>
                </a:rPr>
                <a:t>No Augmentation</a:t>
              </a:r>
              <a:r>
                <a:rPr lang="zh-CN" altLang="en-US" b="1" dirty="0">
                  <a:solidFill>
                    <a:srgbClr val="6B2D0B"/>
                  </a:solidFill>
                  <a:latin typeface="微软雅黑" panose="020B0503020204020204" pitchFamily="34" charset="-122"/>
                  <a:ea typeface="微软雅黑" panose="020B0503020204020204" pitchFamily="34" charset="-122"/>
                </a:rPr>
                <a:t>：</a:t>
              </a:r>
              <a:r>
                <a:rPr lang="zh-CN" altLang="en-US" dirty="0">
                  <a:solidFill>
                    <a:schemeClr val="tx1"/>
                  </a:solidFill>
                </a:rPr>
                <a:t>没有其他额外信息</a:t>
              </a:r>
              <a:endParaRPr lang="en-US" altLang="zh-CN" dirty="0">
                <a:solidFill>
                  <a:schemeClr val="tx1"/>
                </a:solidFill>
              </a:endParaRPr>
            </a:p>
            <a:p>
              <a:pPr marL="234000" indent="-457200" algn="l">
                <a:lnSpc>
                  <a:spcPct val="150000"/>
                </a:lnSpc>
                <a:spcBef>
                  <a:spcPts val="600"/>
                </a:spcBef>
                <a:spcAft>
                  <a:spcPts val="600"/>
                </a:spcAft>
              </a:pPr>
              <a:r>
                <a:rPr lang="en-US" altLang="zh-CN" b="1" dirty="0">
                  <a:solidFill>
                    <a:srgbClr val="6B2D0B"/>
                  </a:solidFill>
                  <a:latin typeface="微软雅黑" panose="020B0503020204020204" pitchFamily="34" charset="-122"/>
                  <a:ea typeface="微软雅黑" panose="020B0503020204020204" pitchFamily="34" charset="-122"/>
                </a:rPr>
                <a:t>Full Augmentation</a:t>
              </a:r>
              <a:r>
                <a:rPr lang="zh-CN" altLang="en-US" b="1" dirty="0">
                  <a:solidFill>
                    <a:srgbClr val="6B2D0B"/>
                  </a:solidFill>
                  <a:latin typeface="微软雅黑" panose="020B0503020204020204" pitchFamily="34" charset="-122"/>
                  <a:ea typeface="微软雅黑" panose="020B0503020204020204" pitchFamily="34" charset="-122"/>
                </a:rPr>
                <a:t>：</a:t>
              </a:r>
              <a:r>
                <a:rPr lang="zh-CN" altLang="en-US" dirty="0">
                  <a:solidFill>
                    <a:schemeClr val="tx1"/>
                  </a:solidFill>
                </a:rPr>
                <a:t>有上述三种额外信息</a:t>
              </a:r>
              <a:endParaRPr lang="en-US" altLang="zh-CN" dirty="0">
                <a:solidFill>
                  <a:schemeClr val="tx1"/>
                </a:solidFill>
              </a:endParaRPr>
            </a:p>
            <a:p>
              <a:pPr algn="l">
                <a:lnSpc>
                  <a:spcPct val="150000"/>
                </a:lnSpc>
                <a:spcBef>
                  <a:spcPts val="600"/>
                </a:spcBef>
                <a:spcAft>
                  <a:spcPts val="600"/>
                </a:spcAft>
              </a:pPr>
              <a:endParaRPr lang="en-US" altLang="zh-CN" dirty="0">
                <a:solidFill>
                  <a:schemeClr val="tx1"/>
                </a:solidFill>
              </a:endParaRPr>
            </a:p>
          </p:txBody>
        </p:sp>
      </p:grpSp>
    </p:spTree>
    <p:extLst>
      <p:ext uri="{BB962C8B-B14F-4D97-AF65-F5344CB8AC3E}">
        <p14:creationId xmlns:p14="http://schemas.microsoft.com/office/powerpoint/2010/main" val="3250771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19</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4258019"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分布式</a:t>
            </a:r>
            <a:r>
              <a:rPr lang="en-US" altLang="zh-CN" sz="2800" b="1" spc="200" dirty="0">
                <a:solidFill>
                  <a:schemeClr val="bg1"/>
                </a:solidFill>
                <a:latin typeface="Calibri" panose="020F0502020204030204" pitchFamily="34" charset="0"/>
                <a:ea typeface="微软雅黑" panose="020B0503020204020204" pitchFamily="34" charset="-122"/>
              </a:rPr>
              <a:t>reward</a:t>
            </a:r>
            <a:r>
              <a:rPr lang="zh-CN" altLang="en-US" sz="2800" b="1" spc="200" dirty="0">
                <a:solidFill>
                  <a:schemeClr val="bg1"/>
                </a:solidFill>
                <a:latin typeface="Calibri" panose="020F0502020204030204" pitchFamily="34" charset="0"/>
                <a:ea typeface="微软雅黑" panose="020B0503020204020204" pitchFamily="34" charset="-122"/>
              </a:rPr>
              <a:t>参数调整</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grpSp>
        <p:nvGrpSpPr>
          <p:cNvPr id="12" name="组合 11">
            <a:extLst>
              <a:ext uri="{FF2B5EF4-FFF2-40B4-BE49-F238E27FC236}">
                <a16:creationId xmlns:a16="http://schemas.microsoft.com/office/drawing/2014/main" id="{688601C4-DF65-4BB8-91AC-754E17ADE106}"/>
              </a:ext>
            </a:extLst>
          </p:cNvPr>
          <p:cNvGrpSpPr/>
          <p:nvPr/>
        </p:nvGrpSpPr>
        <p:grpSpPr>
          <a:xfrm>
            <a:off x="523096" y="4131387"/>
            <a:ext cx="8097808" cy="1339757"/>
            <a:chOff x="370390" y="5379355"/>
            <a:chExt cx="8973731" cy="1339757"/>
          </a:xfrm>
        </p:grpSpPr>
        <p:grpSp>
          <p:nvGrpSpPr>
            <p:cNvPr id="13" name="组合 12">
              <a:extLst>
                <a:ext uri="{FF2B5EF4-FFF2-40B4-BE49-F238E27FC236}">
                  <a16:creationId xmlns:a16="http://schemas.microsoft.com/office/drawing/2014/main" id="{B2F2B9D1-94B9-401F-B3C2-9990ABA356E2}"/>
                </a:ext>
              </a:extLst>
            </p:cNvPr>
            <p:cNvGrpSpPr/>
            <p:nvPr/>
          </p:nvGrpSpPr>
          <p:grpSpPr>
            <a:xfrm>
              <a:off x="370390" y="5379355"/>
              <a:ext cx="8761203" cy="1339757"/>
              <a:chOff x="370390" y="5162115"/>
              <a:chExt cx="8761203" cy="1339757"/>
            </a:xfrm>
          </p:grpSpPr>
          <p:sp>
            <p:nvSpPr>
              <p:cNvPr id="15" name="矩形 14">
                <a:extLst>
                  <a:ext uri="{FF2B5EF4-FFF2-40B4-BE49-F238E27FC236}">
                    <a16:creationId xmlns:a16="http://schemas.microsoft.com/office/drawing/2014/main" id="{413543D2-67A7-4C0E-B6E7-E66A06FEBA4A}"/>
                  </a:ext>
                </a:extLst>
              </p:cNvPr>
              <p:cNvSpPr/>
              <p:nvPr/>
            </p:nvSpPr>
            <p:spPr>
              <a:xfrm>
                <a:off x="370390" y="5162115"/>
                <a:ext cx="878005" cy="1339756"/>
              </a:xfrm>
              <a:prstGeom prst="rect">
                <a:avLst/>
              </a:prstGeom>
              <a:solidFill>
                <a:srgbClr val="02409A"/>
              </a:solid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分析</a:t>
                </a:r>
              </a:p>
            </p:txBody>
          </p:sp>
          <p:sp>
            <p:nvSpPr>
              <p:cNvPr id="16" name="矩形 15">
                <a:extLst>
                  <a:ext uri="{FF2B5EF4-FFF2-40B4-BE49-F238E27FC236}">
                    <a16:creationId xmlns:a16="http://schemas.microsoft.com/office/drawing/2014/main" id="{94652A2F-90B5-462D-A9CC-456E71512908}"/>
                  </a:ext>
                </a:extLst>
              </p:cNvPr>
              <p:cNvSpPr/>
              <p:nvPr/>
            </p:nvSpPr>
            <p:spPr>
              <a:xfrm>
                <a:off x="1248394" y="5162116"/>
                <a:ext cx="7883199" cy="1339756"/>
              </a:xfrm>
              <a:prstGeom prst="rect">
                <a:avLst/>
              </a:prstGeom>
              <a:no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页脚占位符 2">
              <a:extLst>
                <a:ext uri="{FF2B5EF4-FFF2-40B4-BE49-F238E27FC236}">
                  <a16:creationId xmlns:a16="http://schemas.microsoft.com/office/drawing/2014/main" id="{4673598B-7031-4EEE-ACE6-35379E01310E}"/>
                </a:ext>
              </a:extLst>
            </p:cNvPr>
            <p:cNvSpPr txBox="1">
              <a:spLocks/>
            </p:cNvSpPr>
            <p:nvPr/>
          </p:nvSpPr>
          <p:spPr>
            <a:xfrm>
              <a:off x="1294348" y="5480004"/>
              <a:ext cx="8049773" cy="1138457"/>
            </a:xfrm>
            <a:prstGeom prst="rect">
              <a:avLst/>
            </a:prstGeom>
          </p:spPr>
          <p:txBody>
            <a:bodyPr vert="horz" lIns="91440" tIns="45720" rIns="91440" bIns="45720" rtlCol="0" anchor="t" anchorCtr="0"/>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indent="180000" algn="l">
                <a:lnSpc>
                  <a:spcPct val="150000"/>
                </a:lnSpc>
                <a:buFont typeface="Arial" panose="020B0604020202020204" pitchFamily="34" charset="0"/>
                <a:buChar char="•"/>
              </a:pPr>
              <a:r>
                <a:rPr lang="zh-CN" altLang="en-US" sz="1800" b="1" dirty="0">
                  <a:solidFill>
                    <a:srgbClr val="6B2D0B"/>
                  </a:solidFill>
                </a:rPr>
                <a:t>完全使用平均速度导致车辆滞留在路网中，效果不及</a:t>
              </a:r>
              <a:r>
                <a:rPr lang="en-US" altLang="zh-CN" sz="1800" b="1" dirty="0">
                  <a:solidFill>
                    <a:srgbClr val="6B2D0B"/>
                  </a:solidFill>
                </a:rPr>
                <a:t>Human baseline</a:t>
              </a:r>
            </a:p>
            <a:p>
              <a:pPr indent="180000" algn="l">
                <a:lnSpc>
                  <a:spcPct val="150000"/>
                </a:lnSpc>
                <a:buFont typeface="Arial" panose="020B0604020202020204" pitchFamily="34" charset="0"/>
                <a:buChar char="•"/>
              </a:pPr>
              <a:r>
                <a:rPr lang="zh-CN" altLang="en-US" sz="1800" b="1" dirty="0">
                  <a:solidFill>
                    <a:srgbClr val="6B2D0B"/>
                  </a:solidFill>
                </a:rPr>
                <a:t>给予自私惩罚或者添加离开路网时的</a:t>
              </a:r>
              <a:r>
                <a:rPr lang="en-US" altLang="zh-CN" sz="1800" b="1" dirty="0">
                  <a:solidFill>
                    <a:srgbClr val="6B2D0B"/>
                  </a:solidFill>
                </a:rPr>
                <a:t>bonus</a:t>
              </a:r>
              <a:r>
                <a:rPr lang="zh-CN" altLang="en-US" sz="1800" b="1" dirty="0">
                  <a:solidFill>
                    <a:srgbClr val="6B2D0B"/>
                  </a:solidFill>
                </a:rPr>
                <a:t>，都能显著增加流出流量</a:t>
              </a:r>
              <a:endParaRPr lang="en-US" altLang="zh-CN" sz="1800" b="1" dirty="0">
                <a:solidFill>
                  <a:srgbClr val="6B2D0B"/>
                </a:solidFill>
              </a:endParaRPr>
            </a:p>
            <a:p>
              <a:pPr indent="180000" algn="l">
                <a:lnSpc>
                  <a:spcPct val="150000"/>
                </a:lnSpc>
                <a:buFont typeface="Arial" panose="020B0604020202020204" pitchFamily="34" charset="0"/>
                <a:buChar char="•"/>
              </a:pPr>
              <a:endParaRPr lang="zh-CN" altLang="en-US" sz="1800" b="1" dirty="0">
                <a:solidFill>
                  <a:srgbClr val="6B2D0B"/>
                </a:solidFill>
              </a:endParaRPr>
            </a:p>
          </p:txBody>
        </p:sp>
      </p:grpSp>
      <p:grpSp>
        <p:nvGrpSpPr>
          <p:cNvPr id="11" name="组合 10">
            <a:extLst>
              <a:ext uri="{FF2B5EF4-FFF2-40B4-BE49-F238E27FC236}">
                <a16:creationId xmlns:a16="http://schemas.microsoft.com/office/drawing/2014/main" id="{310420F2-2845-435B-B452-484EFD4ECBE8}"/>
              </a:ext>
            </a:extLst>
          </p:cNvPr>
          <p:cNvGrpSpPr/>
          <p:nvPr/>
        </p:nvGrpSpPr>
        <p:grpSpPr>
          <a:xfrm>
            <a:off x="681765" y="1053593"/>
            <a:ext cx="7780470" cy="2609850"/>
            <a:chOff x="424354" y="1062711"/>
            <a:chExt cx="7780470" cy="2609850"/>
          </a:xfrm>
        </p:grpSpPr>
        <p:grpSp>
          <p:nvGrpSpPr>
            <p:cNvPr id="4" name="组合 3">
              <a:extLst>
                <a:ext uri="{FF2B5EF4-FFF2-40B4-BE49-F238E27FC236}">
                  <a16:creationId xmlns:a16="http://schemas.microsoft.com/office/drawing/2014/main" id="{93DB2768-6793-4ADB-9039-89F8A549134B}"/>
                </a:ext>
              </a:extLst>
            </p:cNvPr>
            <p:cNvGrpSpPr/>
            <p:nvPr/>
          </p:nvGrpSpPr>
          <p:grpSpPr>
            <a:xfrm>
              <a:off x="424354" y="1062711"/>
              <a:ext cx="7780470" cy="2609850"/>
              <a:chOff x="648652" y="2957178"/>
              <a:chExt cx="7780470" cy="2609850"/>
            </a:xfrm>
          </p:grpSpPr>
          <p:pic>
            <p:nvPicPr>
              <p:cNvPr id="5" name="图片 4">
                <a:extLst>
                  <a:ext uri="{FF2B5EF4-FFF2-40B4-BE49-F238E27FC236}">
                    <a16:creationId xmlns:a16="http://schemas.microsoft.com/office/drawing/2014/main" id="{7B6A1AB9-C8F3-4038-9811-E1D6E36A6DA9}"/>
                  </a:ext>
                </a:extLst>
              </p:cNvPr>
              <p:cNvPicPr>
                <a:picLocks noChangeAspect="1"/>
              </p:cNvPicPr>
              <p:nvPr/>
            </p:nvPicPr>
            <p:blipFill>
              <a:blip r:embed="rId3"/>
              <a:stretch>
                <a:fillRect/>
              </a:stretch>
            </p:blipFill>
            <p:spPr>
              <a:xfrm>
                <a:off x="648652" y="2957178"/>
                <a:ext cx="7780470" cy="2609850"/>
              </a:xfrm>
              <a:prstGeom prst="rect">
                <a:avLst/>
              </a:prstGeom>
            </p:spPr>
          </p:pic>
          <p:sp>
            <p:nvSpPr>
              <p:cNvPr id="6" name="矩形: 圆角 5">
                <a:extLst>
                  <a:ext uri="{FF2B5EF4-FFF2-40B4-BE49-F238E27FC236}">
                    <a16:creationId xmlns:a16="http://schemas.microsoft.com/office/drawing/2014/main" id="{A7AADD41-AA51-4789-A0F6-D9C7F345E47D}"/>
                  </a:ext>
                </a:extLst>
              </p:cNvPr>
              <p:cNvSpPr/>
              <p:nvPr/>
            </p:nvSpPr>
            <p:spPr>
              <a:xfrm>
                <a:off x="3048000" y="3954481"/>
                <a:ext cx="1074420" cy="198419"/>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1CB6FAD2-79F5-4257-B427-BEE1321D2939}"/>
                  </a:ext>
                </a:extLst>
              </p:cNvPr>
              <p:cNvSpPr/>
              <p:nvPr/>
            </p:nvSpPr>
            <p:spPr>
              <a:xfrm>
                <a:off x="3048000" y="5050993"/>
                <a:ext cx="1074420" cy="198419"/>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C43FF9A3-579A-4782-AB6C-E3CF6C13362B}"/>
                  </a:ext>
                </a:extLst>
              </p:cNvPr>
              <p:cNvSpPr/>
              <p:nvPr/>
            </p:nvSpPr>
            <p:spPr>
              <a:xfrm>
                <a:off x="3048000" y="5279892"/>
                <a:ext cx="1074420" cy="198419"/>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DBD8AFCE-BFA0-434B-86DB-FED3358D12A4}"/>
                  </a:ext>
                </a:extLst>
              </p:cNvPr>
              <p:cNvSpPr/>
              <p:nvPr/>
            </p:nvSpPr>
            <p:spPr>
              <a:xfrm>
                <a:off x="3048000" y="4415517"/>
                <a:ext cx="1074420" cy="198419"/>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矩形: 圆角 18">
              <a:extLst>
                <a:ext uri="{FF2B5EF4-FFF2-40B4-BE49-F238E27FC236}">
                  <a16:creationId xmlns:a16="http://schemas.microsoft.com/office/drawing/2014/main" id="{0F5F2A9D-9061-4179-85D7-5C7DB075CC7C}"/>
                </a:ext>
              </a:extLst>
            </p:cNvPr>
            <p:cNvSpPr/>
            <p:nvPr/>
          </p:nvSpPr>
          <p:spPr>
            <a:xfrm>
              <a:off x="2827629" y="1402769"/>
              <a:ext cx="1074420" cy="198419"/>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矩形: 圆角 19">
            <a:extLst>
              <a:ext uri="{FF2B5EF4-FFF2-40B4-BE49-F238E27FC236}">
                <a16:creationId xmlns:a16="http://schemas.microsoft.com/office/drawing/2014/main" id="{FEE0D037-C224-45D2-BBE1-1D892302B5F7}"/>
              </a:ext>
            </a:extLst>
          </p:cNvPr>
          <p:cNvSpPr/>
          <p:nvPr/>
        </p:nvSpPr>
        <p:spPr>
          <a:xfrm>
            <a:off x="3082335" y="1624480"/>
            <a:ext cx="1074420" cy="198419"/>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89903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C8946CC-BEC1-48E1-A353-9B1EA5282B23}"/>
              </a:ext>
            </a:extLst>
          </p:cNvPr>
          <p:cNvSpPr>
            <a:spLocks noGrp="1"/>
          </p:cNvSpPr>
          <p:nvPr>
            <p:ph type="sldNum" sz="quarter" idx="12"/>
          </p:nvPr>
        </p:nvSpPr>
        <p:spPr/>
        <p:txBody>
          <a:bodyPr/>
          <a:lstStyle/>
          <a:p>
            <a:fld id="{72A5E12F-523A-4D75-95A2-779F57F5D9E2}" type="slidenum">
              <a:rPr lang="zh-CN" altLang="en-US" smtClean="0"/>
              <a:t>2</a:t>
            </a:fld>
            <a:endParaRPr lang="zh-CN" altLang="en-US"/>
          </a:p>
        </p:txBody>
      </p:sp>
      <p:grpSp>
        <p:nvGrpSpPr>
          <p:cNvPr id="64" name="组合 63">
            <a:extLst>
              <a:ext uri="{FF2B5EF4-FFF2-40B4-BE49-F238E27FC236}">
                <a16:creationId xmlns:a16="http://schemas.microsoft.com/office/drawing/2014/main" id="{A123CDE2-2DAE-404B-B3BD-41E67B131C0F}"/>
              </a:ext>
            </a:extLst>
          </p:cNvPr>
          <p:cNvGrpSpPr/>
          <p:nvPr/>
        </p:nvGrpSpPr>
        <p:grpSpPr>
          <a:xfrm>
            <a:off x="2131902" y="2071919"/>
            <a:ext cx="4880195" cy="461665"/>
            <a:chOff x="2318742" y="2198492"/>
            <a:chExt cx="4880195" cy="461665"/>
          </a:xfrm>
        </p:grpSpPr>
        <p:sp>
          <p:nvSpPr>
            <p:cNvPr id="53" name="文本框 52">
              <a:extLst>
                <a:ext uri="{FF2B5EF4-FFF2-40B4-BE49-F238E27FC236}">
                  <a16:creationId xmlns:a16="http://schemas.microsoft.com/office/drawing/2014/main" id="{5B71471E-29A2-418F-9A0F-2A046E7A9A4F}"/>
                </a:ext>
              </a:extLst>
            </p:cNvPr>
            <p:cNvSpPr txBox="1"/>
            <p:nvPr/>
          </p:nvSpPr>
          <p:spPr>
            <a:xfrm>
              <a:off x="2692422" y="2198492"/>
              <a:ext cx="4132835" cy="461665"/>
            </a:xfrm>
            <a:prstGeom prst="rect">
              <a:avLst/>
            </a:prstGeom>
            <a:noFill/>
            <a:ln w="19050">
              <a:solidFill>
                <a:srgbClr val="02409A"/>
              </a:solidFill>
            </a:ln>
          </p:spPr>
          <p:txBody>
            <a:bodyPr wrap="square" rtlCol="0">
              <a:spAutoFit/>
            </a:bodyPr>
            <a:lstStyle/>
            <a:p>
              <a:pPr lvl="0" algn="ctr">
                <a:defRPr/>
              </a:pPr>
              <a:r>
                <a:rPr lang="zh-CN" altLang="en-US" sz="2400" b="1" dirty="0">
                  <a:solidFill>
                    <a:schemeClr val="tx1">
                      <a:lumMod val="85000"/>
                      <a:lumOff val="15000"/>
                    </a:schemeClr>
                  </a:solidFill>
                  <a:latin typeface="思源黑体 CN" panose="020B0500000000000000" pitchFamily="34" charset="-122"/>
                  <a:ea typeface="思源黑体 CN" panose="020B0500000000000000" pitchFamily="34" charset="-122"/>
                  <a:cs typeface="+mn-ea"/>
                </a:rPr>
                <a:t>研究背景</a:t>
              </a:r>
            </a:p>
          </p:txBody>
        </p:sp>
        <p:grpSp>
          <p:nvGrpSpPr>
            <p:cNvPr id="54" name="Google Shape;863;p65">
              <a:extLst>
                <a:ext uri="{FF2B5EF4-FFF2-40B4-BE49-F238E27FC236}">
                  <a16:creationId xmlns:a16="http://schemas.microsoft.com/office/drawing/2014/main" id="{4ADC0B0C-EF10-4E77-8A37-51CD9C26CD11}"/>
                </a:ext>
              </a:extLst>
            </p:cNvPr>
            <p:cNvGrpSpPr>
              <a:grpSpLocks noChangeAspect="1"/>
            </p:cNvGrpSpPr>
            <p:nvPr/>
          </p:nvGrpSpPr>
          <p:grpSpPr>
            <a:xfrm>
              <a:off x="2318742" y="2339325"/>
              <a:ext cx="190147" cy="180000"/>
              <a:chOff x="4660325" y="1866850"/>
              <a:chExt cx="68350" cy="58100"/>
            </a:xfrm>
          </p:grpSpPr>
          <p:sp>
            <p:nvSpPr>
              <p:cNvPr id="55" name="Google Shape;864;p65">
                <a:extLst>
                  <a:ext uri="{FF2B5EF4-FFF2-40B4-BE49-F238E27FC236}">
                    <a16:creationId xmlns:a16="http://schemas.microsoft.com/office/drawing/2014/main" id="{8633226D-7206-4DB5-A776-C9D8B53C03ED}"/>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65;p65">
                <a:extLst>
                  <a:ext uri="{FF2B5EF4-FFF2-40B4-BE49-F238E27FC236}">
                    <a16:creationId xmlns:a16="http://schemas.microsoft.com/office/drawing/2014/main" id="{048F5B53-EE26-48D6-B008-2E0129A43C73}"/>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863;p65">
              <a:extLst>
                <a:ext uri="{FF2B5EF4-FFF2-40B4-BE49-F238E27FC236}">
                  <a16:creationId xmlns:a16="http://schemas.microsoft.com/office/drawing/2014/main" id="{3DC19A0F-2BF0-4436-A4FF-29971F96A4CC}"/>
                </a:ext>
              </a:extLst>
            </p:cNvPr>
            <p:cNvGrpSpPr>
              <a:grpSpLocks noChangeAspect="1"/>
            </p:cNvGrpSpPr>
            <p:nvPr/>
          </p:nvGrpSpPr>
          <p:grpSpPr>
            <a:xfrm flipH="1">
              <a:off x="7008790" y="2339325"/>
              <a:ext cx="190147" cy="180000"/>
              <a:chOff x="4660325" y="1866850"/>
              <a:chExt cx="68350" cy="58100"/>
            </a:xfrm>
          </p:grpSpPr>
          <p:sp>
            <p:nvSpPr>
              <p:cNvPr id="62" name="Google Shape;864;p65">
                <a:extLst>
                  <a:ext uri="{FF2B5EF4-FFF2-40B4-BE49-F238E27FC236}">
                    <a16:creationId xmlns:a16="http://schemas.microsoft.com/office/drawing/2014/main" id="{67FE0191-57C7-47E9-8E4B-E7584C0F7132}"/>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65;p65">
                <a:extLst>
                  <a:ext uri="{FF2B5EF4-FFF2-40B4-BE49-F238E27FC236}">
                    <a16:creationId xmlns:a16="http://schemas.microsoft.com/office/drawing/2014/main" id="{4F6085A6-AB9A-4428-BB25-809BCB063E78}"/>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 name="组合 64">
            <a:extLst>
              <a:ext uri="{FF2B5EF4-FFF2-40B4-BE49-F238E27FC236}">
                <a16:creationId xmlns:a16="http://schemas.microsoft.com/office/drawing/2014/main" id="{A5C38A0A-6144-4B25-90E9-14E4B4FC5B07}"/>
              </a:ext>
            </a:extLst>
          </p:cNvPr>
          <p:cNvGrpSpPr/>
          <p:nvPr/>
        </p:nvGrpSpPr>
        <p:grpSpPr>
          <a:xfrm>
            <a:off x="2131911" y="3083101"/>
            <a:ext cx="4880186" cy="461665"/>
            <a:chOff x="2318751" y="2198492"/>
            <a:chExt cx="4880186" cy="461665"/>
          </a:xfrm>
        </p:grpSpPr>
        <p:sp>
          <p:nvSpPr>
            <p:cNvPr id="66" name="文本框 65">
              <a:extLst>
                <a:ext uri="{FF2B5EF4-FFF2-40B4-BE49-F238E27FC236}">
                  <a16:creationId xmlns:a16="http://schemas.microsoft.com/office/drawing/2014/main" id="{C29FADD8-34BB-40E9-B1AB-0484EA3FD477}"/>
                </a:ext>
              </a:extLst>
            </p:cNvPr>
            <p:cNvSpPr txBox="1"/>
            <p:nvPr/>
          </p:nvSpPr>
          <p:spPr>
            <a:xfrm>
              <a:off x="2692422" y="2198492"/>
              <a:ext cx="4132835" cy="461665"/>
            </a:xfrm>
            <a:prstGeom prst="rect">
              <a:avLst/>
            </a:prstGeom>
            <a:noFill/>
            <a:ln w="19050">
              <a:solidFill>
                <a:srgbClr val="02409A"/>
              </a:solidFill>
            </a:ln>
          </p:spPr>
          <p:txBody>
            <a:bodyPr wrap="square" rtlCol="0">
              <a:spAutoFit/>
            </a:bodyPr>
            <a:lstStyle/>
            <a:p>
              <a:pPr lvl="0" algn="ctr">
                <a:defRPr/>
              </a:pPr>
              <a:r>
                <a:rPr lang="zh-CN" altLang="en-US" sz="2400" b="1" dirty="0">
                  <a:solidFill>
                    <a:schemeClr val="tx1">
                      <a:lumMod val="85000"/>
                      <a:lumOff val="15000"/>
                    </a:schemeClr>
                  </a:solidFill>
                  <a:latin typeface="思源黑体 CN" panose="020B0500000000000000" pitchFamily="34" charset="-122"/>
                  <a:ea typeface="思源黑体 CN" panose="020B0500000000000000" pitchFamily="34" charset="-122"/>
                  <a:cs typeface="+mn-ea"/>
                </a:rPr>
                <a:t>模型算法</a:t>
              </a:r>
            </a:p>
          </p:txBody>
        </p:sp>
        <p:grpSp>
          <p:nvGrpSpPr>
            <p:cNvPr id="67" name="Google Shape;863;p65">
              <a:extLst>
                <a:ext uri="{FF2B5EF4-FFF2-40B4-BE49-F238E27FC236}">
                  <a16:creationId xmlns:a16="http://schemas.microsoft.com/office/drawing/2014/main" id="{1A0C0ED6-DEAC-46C1-B76F-8B91F0DDC339}"/>
                </a:ext>
              </a:extLst>
            </p:cNvPr>
            <p:cNvGrpSpPr>
              <a:grpSpLocks noChangeAspect="1"/>
            </p:cNvGrpSpPr>
            <p:nvPr/>
          </p:nvGrpSpPr>
          <p:grpSpPr>
            <a:xfrm>
              <a:off x="2318751" y="2339325"/>
              <a:ext cx="190136" cy="180000"/>
              <a:chOff x="4660325" y="1866850"/>
              <a:chExt cx="68346" cy="58100"/>
            </a:xfrm>
          </p:grpSpPr>
          <p:sp>
            <p:nvSpPr>
              <p:cNvPr id="71" name="Google Shape;864;p65">
                <a:extLst>
                  <a:ext uri="{FF2B5EF4-FFF2-40B4-BE49-F238E27FC236}">
                    <a16:creationId xmlns:a16="http://schemas.microsoft.com/office/drawing/2014/main" id="{D3CE48AE-ABB1-4E9C-A319-E0F0F984F0F8}"/>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65;p65">
                <a:extLst>
                  <a:ext uri="{FF2B5EF4-FFF2-40B4-BE49-F238E27FC236}">
                    <a16:creationId xmlns:a16="http://schemas.microsoft.com/office/drawing/2014/main" id="{8269F253-A108-45BF-9CBB-4FF8DD0A91B2}"/>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863;p65">
              <a:extLst>
                <a:ext uri="{FF2B5EF4-FFF2-40B4-BE49-F238E27FC236}">
                  <a16:creationId xmlns:a16="http://schemas.microsoft.com/office/drawing/2014/main" id="{18FBA4FF-9847-42A0-8DB4-D9C51DF55E88}"/>
                </a:ext>
              </a:extLst>
            </p:cNvPr>
            <p:cNvGrpSpPr>
              <a:grpSpLocks noChangeAspect="1"/>
            </p:cNvGrpSpPr>
            <p:nvPr/>
          </p:nvGrpSpPr>
          <p:grpSpPr>
            <a:xfrm flipH="1">
              <a:off x="7008790" y="2339325"/>
              <a:ext cx="190147" cy="180000"/>
              <a:chOff x="4660325" y="1866850"/>
              <a:chExt cx="68350" cy="58100"/>
            </a:xfrm>
          </p:grpSpPr>
          <p:sp>
            <p:nvSpPr>
              <p:cNvPr id="69" name="Google Shape;864;p65">
                <a:extLst>
                  <a:ext uri="{FF2B5EF4-FFF2-40B4-BE49-F238E27FC236}">
                    <a16:creationId xmlns:a16="http://schemas.microsoft.com/office/drawing/2014/main" id="{0FA1404C-4CFA-4A61-B062-258831C1160A}"/>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65;p65">
                <a:extLst>
                  <a:ext uri="{FF2B5EF4-FFF2-40B4-BE49-F238E27FC236}">
                    <a16:creationId xmlns:a16="http://schemas.microsoft.com/office/drawing/2014/main" id="{B6BFE796-4519-4538-89A4-518D0E0D7911}"/>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 name="组合 27">
            <a:extLst>
              <a:ext uri="{FF2B5EF4-FFF2-40B4-BE49-F238E27FC236}">
                <a16:creationId xmlns:a16="http://schemas.microsoft.com/office/drawing/2014/main" id="{D801762B-5F21-4F92-8A07-BD12AE6217CF}"/>
              </a:ext>
            </a:extLst>
          </p:cNvPr>
          <p:cNvGrpSpPr/>
          <p:nvPr/>
        </p:nvGrpSpPr>
        <p:grpSpPr>
          <a:xfrm>
            <a:off x="2131902" y="4094283"/>
            <a:ext cx="4880195" cy="461665"/>
            <a:chOff x="2318742" y="2198492"/>
            <a:chExt cx="4880195" cy="461665"/>
          </a:xfrm>
        </p:grpSpPr>
        <p:sp>
          <p:nvSpPr>
            <p:cNvPr id="29" name="文本框 28">
              <a:extLst>
                <a:ext uri="{FF2B5EF4-FFF2-40B4-BE49-F238E27FC236}">
                  <a16:creationId xmlns:a16="http://schemas.microsoft.com/office/drawing/2014/main" id="{02787730-BD70-486D-AFFB-BDE38953D0DA}"/>
                </a:ext>
              </a:extLst>
            </p:cNvPr>
            <p:cNvSpPr txBox="1"/>
            <p:nvPr/>
          </p:nvSpPr>
          <p:spPr>
            <a:xfrm>
              <a:off x="2692422" y="2198492"/>
              <a:ext cx="4132835" cy="461665"/>
            </a:xfrm>
            <a:prstGeom prst="rect">
              <a:avLst/>
            </a:prstGeom>
            <a:noFill/>
            <a:ln w="19050">
              <a:solidFill>
                <a:srgbClr val="02409A"/>
              </a:solidFill>
            </a:ln>
          </p:spPr>
          <p:txBody>
            <a:bodyPr wrap="square" rtlCol="0">
              <a:spAutoFit/>
            </a:bodyPr>
            <a:lstStyle/>
            <a:p>
              <a:pPr lvl="0" algn="ctr">
                <a:defRPr/>
              </a:pPr>
              <a:r>
                <a:rPr lang="zh-CN" altLang="en-US" sz="2400" b="1" dirty="0">
                  <a:solidFill>
                    <a:schemeClr val="tx1">
                      <a:lumMod val="85000"/>
                      <a:lumOff val="15000"/>
                    </a:schemeClr>
                  </a:solidFill>
                  <a:latin typeface="思源黑体 CN" panose="020B0500000000000000" pitchFamily="34" charset="-122"/>
                  <a:ea typeface="思源黑体 CN" panose="020B0500000000000000" pitchFamily="34" charset="-122"/>
                  <a:cs typeface="+mn-ea"/>
                </a:rPr>
                <a:t>实验总结</a:t>
              </a:r>
            </a:p>
          </p:txBody>
        </p:sp>
        <p:grpSp>
          <p:nvGrpSpPr>
            <p:cNvPr id="30" name="Google Shape;863;p65">
              <a:extLst>
                <a:ext uri="{FF2B5EF4-FFF2-40B4-BE49-F238E27FC236}">
                  <a16:creationId xmlns:a16="http://schemas.microsoft.com/office/drawing/2014/main" id="{7140B953-4812-43BE-880C-90AF2084F76E}"/>
                </a:ext>
              </a:extLst>
            </p:cNvPr>
            <p:cNvGrpSpPr>
              <a:grpSpLocks noChangeAspect="1"/>
            </p:cNvGrpSpPr>
            <p:nvPr/>
          </p:nvGrpSpPr>
          <p:grpSpPr>
            <a:xfrm>
              <a:off x="2318742" y="2339325"/>
              <a:ext cx="190147" cy="180000"/>
              <a:chOff x="4660325" y="1866850"/>
              <a:chExt cx="68350" cy="58100"/>
            </a:xfrm>
          </p:grpSpPr>
          <p:sp>
            <p:nvSpPr>
              <p:cNvPr id="34" name="Google Shape;864;p65">
                <a:extLst>
                  <a:ext uri="{FF2B5EF4-FFF2-40B4-BE49-F238E27FC236}">
                    <a16:creationId xmlns:a16="http://schemas.microsoft.com/office/drawing/2014/main" id="{E624C319-509F-4423-A720-85345D0E390D}"/>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65;p65">
                <a:extLst>
                  <a:ext uri="{FF2B5EF4-FFF2-40B4-BE49-F238E27FC236}">
                    <a16:creationId xmlns:a16="http://schemas.microsoft.com/office/drawing/2014/main" id="{69621E94-B4B4-41A7-8855-C3079C0AD01F}"/>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863;p65">
              <a:extLst>
                <a:ext uri="{FF2B5EF4-FFF2-40B4-BE49-F238E27FC236}">
                  <a16:creationId xmlns:a16="http://schemas.microsoft.com/office/drawing/2014/main" id="{6CE42FB7-BA5A-4B93-9361-4128785B5B5C}"/>
                </a:ext>
              </a:extLst>
            </p:cNvPr>
            <p:cNvGrpSpPr>
              <a:grpSpLocks noChangeAspect="1"/>
            </p:cNvGrpSpPr>
            <p:nvPr/>
          </p:nvGrpSpPr>
          <p:grpSpPr>
            <a:xfrm flipH="1">
              <a:off x="7008790" y="2339325"/>
              <a:ext cx="190147" cy="180000"/>
              <a:chOff x="4660325" y="1866850"/>
              <a:chExt cx="68350" cy="58100"/>
            </a:xfrm>
          </p:grpSpPr>
          <p:sp>
            <p:nvSpPr>
              <p:cNvPr id="32" name="Google Shape;864;p65">
                <a:extLst>
                  <a:ext uri="{FF2B5EF4-FFF2-40B4-BE49-F238E27FC236}">
                    <a16:creationId xmlns:a16="http://schemas.microsoft.com/office/drawing/2014/main" id="{9290C251-328E-4DAE-B092-87B7A56CBF66}"/>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65;p65">
                <a:extLst>
                  <a:ext uri="{FF2B5EF4-FFF2-40B4-BE49-F238E27FC236}">
                    <a16:creationId xmlns:a16="http://schemas.microsoft.com/office/drawing/2014/main" id="{454F09DA-25B7-4582-AB06-1C1FA3E6C1FC}"/>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3C3C8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 name="文本框 36">
            <a:extLst>
              <a:ext uri="{FF2B5EF4-FFF2-40B4-BE49-F238E27FC236}">
                <a16:creationId xmlns:a16="http://schemas.microsoft.com/office/drawing/2014/main" id="{9EEBFB12-9821-42F4-81F9-02A78EB44F1F}"/>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a:solidFill>
                  <a:schemeClr val="bg1"/>
                </a:solidFill>
                <a:latin typeface="Calibri" panose="020F0502020204030204" pitchFamily="34" charset="0"/>
                <a:ea typeface="微软雅黑" panose="020B0503020204020204" pitchFamily="34" charset="-122"/>
              </a:rPr>
              <a:t>提纲</a:t>
            </a:r>
          </a:p>
        </p:txBody>
      </p:sp>
    </p:spTree>
    <p:extLst>
      <p:ext uri="{BB962C8B-B14F-4D97-AF65-F5344CB8AC3E}">
        <p14:creationId xmlns:p14="http://schemas.microsoft.com/office/powerpoint/2010/main" val="15203707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20</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总结</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sp>
        <p:nvSpPr>
          <p:cNvPr id="19" name="文本框 18">
            <a:extLst>
              <a:ext uri="{FF2B5EF4-FFF2-40B4-BE49-F238E27FC236}">
                <a16:creationId xmlns:a16="http://schemas.microsoft.com/office/drawing/2014/main" id="{9E2A219E-F533-4E7B-81A5-11D556354CFB}"/>
              </a:ext>
            </a:extLst>
          </p:cNvPr>
          <p:cNvSpPr txBox="1"/>
          <p:nvPr/>
        </p:nvSpPr>
        <p:spPr>
          <a:xfrm>
            <a:off x="428281" y="1276957"/>
            <a:ext cx="2636466" cy="461665"/>
          </a:xfrm>
          <a:prstGeom prst="rect">
            <a:avLst/>
          </a:prstGeom>
          <a:noFill/>
        </p:spPr>
        <p:txBody>
          <a:bodyPr wrap="square" rtlCol="0">
            <a:spAutoFit/>
          </a:bodyPr>
          <a:lstStyle/>
          <a:p>
            <a:r>
              <a:rPr lang="zh-CN" altLang="en-US" sz="2400" b="1" dirty="0">
                <a:latin typeface="Calibri" panose="020F0502020204030204" pitchFamily="34" charset="0"/>
                <a:ea typeface="微软雅黑" panose="020B0503020204020204" pitchFamily="34" charset="-122"/>
              </a:rPr>
              <a:t>优点与总结</a:t>
            </a:r>
            <a:endParaRPr lang="en-US" altLang="zh-CN" sz="2400" b="1" dirty="0">
              <a:latin typeface="Calibri" panose="020F0502020204030204" pitchFamily="34" charset="0"/>
              <a:ea typeface="微软雅黑" panose="020B0503020204020204" pitchFamily="34" charset="-122"/>
            </a:endParaRPr>
          </a:p>
        </p:txBody>
      </p:sp>
      <p:sp>
        <p:nvSpPr>
          <p:cNvPr id="20" name="矩形 19">
            <a:extLst>
              <a:ext uri="{FF2B5EF4-FFF2-40B4-BE49-F238E27FC236}">
                <a16:creationId xmlns:a16="http://schemas.microsoft.com/office/drawing/2014/main" id="{6CD9BF09-CD35-4A4A-B37D-99355F4389A6}"/>
              </a:ext>
            </a:extLst>
          </p:cNvPr>
          <p:cNvSpPr/>
          <p:nvPr/>
        </p:nvSpPr>
        <p:spPr>
          <a:xfrm>
            <a:off x="443576" y="1738622"/>
            <a:ext cx="4895559" cy="1601336"/>
          </a:xfrm>
          <a:prstGeom prst="rect">
            <a:avLst/>
          </a:prstGeom>
        </p:spPr>
        <p:txBody>
          <a:bodyPr wrap="square">
            <a:spAutoFit/>
          </a:bodyPr>
          <a:lstStyle/>
          <a:p>
            <a:pPr>
              <a:lnSpc>
                <a:spcPct val="125000"/>
              </a:lnSpc>
            </a:pPr>
            <a:r>
              <a:rPr lang="zh-CN" altLang="en-US" sz="2000" b="1" dirty="0"/>
              <a:t>优点</a:t>
            </a:r>
            <a:endParaRPr lang="en-US" altLang="zh-CN" sz="2000" b="1" dirty="0"/>
          </a:p>
          <a:p>
            <a:pPr marL="342900" indent="-342900">
              <a:lnSpc>
                <a:spcPct val="125000"/>
              </a:lnSpc>
              <a:buFont typeface="Arial" panose="020B0604020202020204" pitchFamily="34" charset="0"/>
              <a:buChar char="•"/>
            </a:pPr>
            <a:r>
              <a:rPr lang="zh-CN" altLang="en-US" sz="2000" b="1" dirty="0"/>
              <a:t>背景</a:t>
            </a:r>
            <a:r>
              <a:rPr lang="zh-CN" altLang="en-US" sz="2000" b="1" dirty="0">
                <a:solidFill>
                  <a:srgbClr val="FF0000"/>
                </a:solidFill>
              </a:rPr>
              <a:t>前景好</a:t>
            </a:r>
            <a:r>
              <a:rPr lang="zh-CN" altLang="en-US" sz="2000" b="1" dirty="0"/>
              <a:t>，</a:t>
            </a:r>
            <a:r>
              <a:rPr lang="zh-CN" altLang="en-US" sz="2000" b="1" dirty="0">
                <a:solidFill>
                  <a:srgbClr val="FF0000"/>
                </a:solidFill>
              </a:rPr>
              <a:t>故事好</a:t>
            </a:r>
            <a:r>
              <a:rPr lang="zh-CN" altLang="en-US" sz="2000" b="1" dirty="0"/>
              <a:t>（自动驾驶）</a:t>
            </a:r>
            <a:endParaRPr lang="en-US" altLang="zh-CN" sz="2000" b="1" dirty="0"/>
          </a:p>
          <a:p>
            <a:pPr marL="342900" indent="-342900">
              <a:lnSpc>
                <a:spcPct val="125000"/>
              </a:lnSpc>
              <a:buFont typeface="Arial" panose="020B0604020202020204" pitchFamily="34" charset="0"/>
              <a:buChar char="•"/>
            </a:pPr>
            <a:r>
              <a:rPr lang="zh-CN" altLang="en-US" sz="2000" b="1" dirty="0"/>
              <a:t>重视</a:t>
            </a:r>
            <a:r>
              <a:rPr lang="en-US" altLang="zh-CN" sz="2000" b="1" dirty="0"/>
              <a:t>Reward</a:t>
            </a:r>
            <a:r>
              <a:rPr lang="zh-CN" altLang="en-US" sz="2000" b="1" dirty="0"/>
              <a:t>设计，比较新颖</a:t>
            </a:r>
            <a:endParaRPr lang="en-US" altLang="zh-CN" sz="2000" b="1" dirty="0"/>
          </a:p>
          <a:p>
            <a:pPr marL="342900" indent="-342900">
              <a:lnSpc>
                <a:spcPct val="125000"/>
              </a:lnSpc>
              <a:buFont typeface="Arial" panose="020B0604020202020204" pitchFamily="34" charset="0"/>
              <a:buChar char="•"/>
            </a:pPr>
            <a:r>
              <a:rPr lang="zh-CN" altLang="en-US" sz="2000" b="1" dirty="0">
                <a:solidFill>
                  <a:srgbClr val="FF0000"/>
                </a:solidFill>
              </a:rPr>
              <a:t>实验扎实</a:t>
            </a:r>
            <a:endParaRPr lang="en-US" altLang="zh-CN" sz="2000" b="1" dirty="0">
              <a:solidFill>
                <a:srgbClr val="FF0000"/>
              </a:solidFill>
            </a:endParaRPr>
          </a:p>
        </p:txBody>
      </p:sp>
      <p:sp>
        <p:nvSpPr>
          <p:cNvPr id="22" name="矩形 21">
            <a:extLst>
              <a:ext uri="{FF2B5EF4-FFF2-40B4-BE49-F238E27FC236}">
                <a16:creationId xmlns:a16="http://schemas.microsoft.com/office/drawing/2014/main" id="{5BA778DE-C135-4A6B-8F32-D267FF5AF489}"/>
              </a:ext>
            </a:extLst>
          </p:cNvPr>
          <p:cNvSpPr/>
          <p:nvPr/>
        </p:nvSpPr>
        <p:spPr>
          <a:xfrm>
            <a:off x="443576" y="4200950"/>
            <a:ext cx="7604549" cy="1986057"/>
          </a:xfrm>
          <a:prstGeom prst="rect">
            <a:avLst/>
          </a:prstGeom>
        </p:spPr>
        <p:txBody>
          <a:bodyPr wrap="square">
            <a:spAutoFit/>
          </a:bodyPr>
          <a:lstStyle/>
          <a:p>
            <a:pPr>
              <a:lnSpc>
                <a:spcPct val="125000"/>
              </a:lnSpc>
            </a:pPr>
            <a:r>
              <a:rPr lang="zh-CN" altLang="en-US" sz="2000" b="1" dirty="0"/>
              <a:t>总结</a:t>
            </a:r>
            <a:endParaRPr lang="en-US" altLang="zh-CN" sz="2000" b="1" dirty="0"/>
          </a:p>
          <a:p>
            <a:pPr marL="342900" indent="-342900">
              <a:lnSpc>
                <a:spcPct val="125000"/>
              </a:lnSpc>
              <a:buFont typeface="Arial" panose="020B0604020202020204" pitchFamily="34" charset="0"/>
              <a:buChar char="•"/>
            </a:pPr>
            <a:r>
              <a:rPr lang="zh-CN" altLang="en-US" sz="2000" b="1" dirty="0"/>
              <a:t>拥堵缓解相关工作</a:t>
            </a:r>
            <a:endParaRPr lang="en-US" altLang="zh-CN" sz="2000" b="1" dirty="0"/>
          </a:p>
          <a:p>
            <a:pPr marL="800100" lvl="1" indent="-342900">
              <a:lnSpc>
                <a:spcPct val="125000"/>
              </a:lnSpc>
              <a:buFont typeface="Arial" panose="020B0604020202020204" pitchFamily="34" charset="0"/>
              <a:buChar char="•"/>
            </a:pPr>
            <a:r>
              <a:rPr lang="zh-CN" altLang="en-US" sz="2000" b="1" dirty="0"/>
              <a:t>交叉口管理（信号灯控制的相关研究很多！）</a:t>
            </a:r>
            <a:endParaRPr lang="en-US" altLang="zh-CN" sz="2000" b="1" dirty="0"/>
          </a:p>
          <a:p>
            <a:pPr marL="800100" lvl="1" indent="-342900">
              <a:lnSpc>
                <a:spcPct val="125000"/>
              </a:lnSpc>
              <a:buFont typeface="Arial" panose="020B0604020202020204" pitchFamily="34" charset="0"/>
              <a:buChar char="•"/>
            </a:pPr>
            <a:r>
              <a:rPr lang="zh-CN" altLang="en-US" sz="2000" b="1" dirty="0"/>
              <a:t>定价（近几年顶会做的人比较少了）</a:t>
            </a:r>
            <a:endParaRPr lang="en-US" altLang="zh-CN" sz="2000" b="1" dirty="0"/>
          </a:p>
          <a:p>
            <a:pPr marL="800100" lvl="1" indent="-342900">
              <a:lnSpc>
                <a:spcPct val="125000"/>
              </a:lnSpc>
              <a:buFont typeface="Arial" panose="020B0604020202020204" pitchFamily="34" charset="0"/>
              <a:buChar char="•"/>
            </a:pPr>
            <a:r>
              <a:rPr lang="zh-CN" altLang="en-US" sz="2000" b="1" dirty="0"/>
              <a:t>自动驾驶（背景</a:t>
            </a:r>
            <a:r>
              <a:rPr lang="en-US" altLang="zh-CN" sz="2000" b="1" dirty="0"/>
              <a:t>good</a:t>
            </a:r>
            <a:r>
              <a:rPr lang="zh-CN" altLang="en-US" sz="2000" b="1" dirty="0"/>
              <a:t>）</a:t>
            </a:r>
            <a:endParaRPr lang="en-US" altLang="zh-CN" sz="2000" b="1" dirty="0"/>
          </a:p>
        </p:txBody>
      </p:sp>
    </p:spTree>
    <p:extLst>
      <p:ext uri="{BB962C8B-B14F-4D97-AF65-F5344CB8AC3E}">
        <p14:creationId xmlns:p14="http://schemas.microsoft.com/office/powerpoint/2010/main" val="29638330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90390A8-A470-4C3C-81BD-F9C2724E6670}"/>
              </a:ext>
            </a:extLst>
          </p:cNvPr>
          <p:cNvSpPr>
            <a:spLocks noGrp="1"/>
          </p:cNvSpPr>
          <p:nvPr>
            <p:ph type="sldNum" sz="quarter" idx="12"/>
          </p:nvPr>
        </p:nvSpPr>
        <p:spPr/>
        <p:txBody>
          <a:bodyPr/>
          <a:lstStyle/>
          <a:p>
            <a:fld id="{72A5E12F-523A-4D75-95A2-779F57F5D9E2}" type="slidenum">
              <a:rPr lang="zh-CN" altLang="en-US" smtClean="0"/>
              <a:t>21</a:t>
            </a:fld>
            <a:endParaRPr lang="zh-CN" altLang="en-US"/>
          </a:p>
        </p:txBody>
      </p:sp>
    </p:spTree>
    <p:extLst>
      <p:ext uri="{BB962C8B-B14F-4D97-AF65-F5344CB8AC3E}">
        <p14:creationId xmlns:p14="http://schemas.microsoft.com/office/powerpoint/2010/main" val="3760773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C8946CC-BEC1-48E1-A353-9B1EA5282B23}"/>
              </a:ext>
            </a:extLst>
          </p:cNvPr>
          <p:cNvSpPr>
            <a:spLocks noGrp="1"/>
          </p:cNvSpPr>
          <p:nvPr>
            <p:ph type="sldNum" sz="quarter" idx="12"/>
          </p:nvPr>
        </p:nvSpPr>
        <p:spPr/>
        <p:txBody>
          <a:bodyPr/>
          <a:lstStyle/>
          <a:p>
            <a:fld id="{72A5E12F-523A-4D75-95A2-779F57F5D9E2}" type="slidenum">
              <a:rPr lang="zh-CN" altLang="en-US" smtClean="0"/>
              <a:t>3</a:t>
            </a:fld>
            <a:endParaRPr lang="zh-CN" altLang="en-US"/>
          </a:p>
        </p:txBody>
      </p:sp>
      <p:sp>
        <p:nvSpPr>
          <p:cNvPr id="37" name="文本框 36">
            <a:extLst>
              <a:ext uri="{FF2B5EF4-FFF2-40B4-BE49-F238E27FC236}">
                <a16:creationId xmlns:a16="http://schemas.microsoft.com/office/drawing/2014/main" id="{9EEBFB12-9821-42F4-81F9-02A78EB44F1F}"/>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a:solidFill>
                  <a:schemeClr val="bg1"/>
                </a:solidFill>
                <a:latin typeface="Calibri" panose="020F0502020204030204" pitchFamily="34" charset="0"/>
                <a:ea typeface="微软雅黑" panose="020B0503020204020204" pitchFamily="34" charset="-122"/>
              </a:rPr>
              <a:t>提纲</a:t>
            </a:r>
          </a:p>
        </p:txBody>
      </p:sp>
      <p:grpSp>
        <p:nvGrpSpPr>
          <p:cNvPr id="38" name="组合 37">
            <a:extLst>
              <a:ext uri="{FF2B5EF4-FFF2-40B4-BE49-F238E27FC236}">
                <a16:creationId xmlns:a16="http://schemas.microsoft.com/office/drawing/2014/main" id="{FA819496-6A26-4E0F-8F70-E1DCA3BAE54E}"/>
              </a:ext>
            </a:extLst>
          </p:cNvPr>
          <p:cNvGrpSpPr/>
          <p:nvPr/>
        </p:nvGrpSpPr>
        <p:grpSpPr>
          <a:xfrm>
            <a:off x="2057928" y="2312043"/>
            <a:ext cx="5374008" cy="2233913"/>
            <a:chOff x="1549246" y="2295061"/>
            <a:chExt cx="5374008" cy="2233913"/>
          </a:xfrm>
        </p:grpSpPr>
        <p:grpSp>
          <p:nvGrpSpPr>
            <p:cNvPr id="39" name="组合 38">
              <a:extLst>
                <a:ext uri="{FF2B5EF4-FFF2-40B4-BE49-F238E27FC236}">
                  <a16:creationId xmlns:a16="http://schemas.microsoft.com/office/drawing/2014/main" id="{58AA3BD9-EB74-4258-8354-3E1BE922BF81}"/>
                </a:ext>
              </a:extLst>
            </p:cNvPr>
            <p:cNvGrpSpPr/>
            <p:nvPr/>
          </p:nvGrpSpPr>
          <p:grpSpPr>
            <a:xfrm>
              <a:off x="1549246" y="3167389"/>
              <a:ext cx="2323652" cy="523220"/>
              <a:chOff x="1104898" y="1549242"/>
              <a:chExt cx="2323652" cy="523220"/>
            </a:xfrm>
          </p:grpSpPr>
          <p:sp>
            <p:nvSpPr>
              <p:cNvPr id="44" name="文本框 43">
                <a:extLst>
                  <a:ext uri="{FF2B5EF4-FFF2-40B4-BE49-F238E27FC236}">
                    <a16:creationId xmlns:a16="http://schemas.microsoft.com/office/drawing/2014/main" id="{41F654D8-7D3C-4A7C-B202-6328670ABEDB}"/>
                  </a:ext>
                </a:extLst>
              </p:cNvPr>
              <p:cNvSpPr txBox="1"/>
              <p:nvPr/>
            </p:nvSpPr>
            <p:spPr>
              <a:xfrm>
                <a:off x="1463657" y="1549242"/>
                <a:ext cx="1964893" cy="523220"/>
              </a:xfrm>
              <a:prstGeom prst="rect">
                <a:avLst/>
              </a:prstGeom>
              <a:noFill/>
            </p:spPr>
            <p:txBody>
              <a:bodyPr wrap="square" rtlCol="0">
                <a:spAutoFit/>
              </a:bodyPr>
              <a:lstStyle/>
              <a:p>
                <a:r>
                  <a:rPr lang="zh-CN" altLang="en-US" sz="2800" b="1" spc="200" dirty="0">
                    <a:latin typeface="微软雅黑" panose="020B0503020204020204" pitchFamily="34" charset="-122"/>
                    <a:ea typeface="微软雅黑" panose="020B0503020204020204" pitchFamily="34" charset="-122"/>
                  </a:rPr>
                  <a:t>研究背景</a:t>
                </a:r>
              </a:p>
            </p:txBody>
          </p:sp>
          <p:grpSp>
            <p:nvGrpSpPr>
              <p:cNvPr id="45" name="Google Shape;1483;p78">
                <a:extLst>
                  <a:ext uri="{FF2B5EF4-FFF2-40B4-BE49-F238E27FC236}">
                    <a16:creationId xmlns:a16="http://schemas.microsoft.com/office/drawing/2014/main" id="{D8D521E4-D4BD-4567-AF78-5CF8CBD361F7}"/>
                  </a:ext>
                </a:extLst>
              </p:cNvPr>
              <p:cNvGrpSpPr/>
              <p:nvPr/>
            </p:nvGrpSpPr>
            <p:grpSpPr>
              <a:xfrm>
                <a:off x="1104898" y="1661974"/>
                <a:ext cx="206582" cy="297757"/>
                <a:chOff x="5083925" y="2066350"/>
                <a:chExt cx="28825" cy="41550"/>
              </a:xfrm>
            </p:grpSpPr>
            <p:sp>
              <p:nvSpPr>
                <p:cNvPr id="46" name="Google Shape;1484;p78">
                  <a:extLst>
                    <a:ext uri="{FF2B5EF4-FFF2-40B4-BE49-F238E27FC236}">
                      <a16:creationId xmlns:a16="http://schemas.microsoft.com/office/drawing/2014/main" id="{FDA509E1-9181-4B3D-91D5-3FEE1B0B3F2D}"/>
                    </a:ext>
                  </a:extLst>
                </p:cNvPr>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0240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485;p78">
                  <a:extLst>
                    <a:ext uri="{FF2B5EF4-FFF2-40B4-BE49-F238E27FC236}">
                      <a16:creationId xmlns:a16="http://schemas.microsoft.com/office/drawing/2014/main" id="{E3374C87-870B-4367-9D67-2CAB093014DA}"/>
                    </a:ext>
                  </a:extLst>
                </p:cNvPr>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 name="文本框 39">
              <a:extLst>
                <a:ext uri="{FF2B5EF4-FFF2-40B4-BE49-F238E27FC236}">
                  <a16:creationId xmlns:a16="http://schemas.microsoft.com/office/drawing/2014/main" id="{7484F199-9F95-4BC6-9600-749B18987EEB}"/>
                </a:ext>
              </a:extLst>
            </p:cNvPr>
            <p:cNvSpPr txBox="1"/>
            <p:nvPr/>
          </p:nvSpPr>
          <p:spPr>
            <a:xfrm>
              <a:off x="4426208" y="4030798"/>
              <a:ext cx="2270457" cy="461665"/>
            </a:xfrm>
            <a:prstGeom prst="rect">
              <a:avLst/>
            </a:prstGeom>
            <a:noFill/>
          </p:spPr>
          <p:txBody>
            <a:bodyPr wrap="square" rtlCol="0">
              <a:spAutoFit/>
            </a:bodyPr>
            <a:lstStyle/>
            <a:p>
              <a:r>
                <a:rPr lang="zh-CN" altLang="en-US" sz="2400" b="1" spc="200" dirty="0">
                  <a:solidFill>
                    <a:schemeClr val="tx1">
                      <a:lumMod val="75000"/>
                      <a:lumOff val="25000"/>
                    </a:schemeClr>
                  </a:solidFill>
                  <a:latin typeface="微软雅黑" panose="020B0503020204020204" pitchFamily="34" charset="-122"/>
                  <a:ea typeface="微软雅黑" panose="020B0503020204020204" pitchFamily="34" charset="-122"/>
                </a:rPr>
                <a:t>主要贡献</a:t>
              </a:r>
            </a:p>
          </p:txBody>
        </p:sp>
        <p:sp>
          <p:nvSpPr>
            <p:cNvPr id="41" name="文本框 40">
              <a:extLst>
                <a:ext uri="{FF2B5EF4-FFF2-40B4-BE49-F238E27FC236}">
                  <a16:creationId xmlns:a16="http://schemas.microsoft.com/office/drawing/2014/main" id="{8B78988A-F4DC-43CA-9A38-1DFD20DE4B57}"/>
                </a:ext>
              </a:extLst>
            </p:cNvPr>
            <p:cNvSpPr txBox="1"/>
            <p:nvPr/>
          </p:nvSpPr>
          <p:spPr>
            <a:xfrm>
              <a:off x="4426207" y="3243987"/>
              <a:ext cx="2270457" cy="461665"/>
            </a:xfrm>
            <a:prstGeom prst="rect">
              <a:avLst/>
            </a:prstGeom>
            <a:noFill/>
          </p:spPr>
          <p:txBody>
            <a:bodyPr wrap="square" rtlCol="0">
              <a:spAutoFit/>
            </a:bodyPr>
            <a:lstStyle/>
            <a:p>
              <a:r>
                <a:rPr lang="zh-CN" altLang="en-US" sz="2400" b="1" spc="200" dirty="0">
                  <a:solidFill>
                    <a:schemeClr val="tx1">
                      <a:lumMod val="75000"/>
                      <a:lumOff val="25000"/>
                    </a:schemeClr>
                  </a:solidFill>
                  <a:latin typeface="微软雅黑" panose="020B0503020204020204" pitchFamily="34" charset="-122"/>
                  <a:ea typeface="微软雅黑" panose="020B0503020204020204" pitchFamily="34" charset="-122"/>
                </a:rPr>
                <a:t>研究现状</a:t>
              </a:r>
            </a:p>
          </p:txBody>
        </p:sp>
        <p:sp>
          <p:nvSpPr>
            <p:cNvPr id="42" name="文本框 41">
              <a:extLst>
                <a:ext uri="{FF2B5EF4-FFF2-40B4-BE49-F238E27FC236}">
                  <a16:creationId xmlns:a16="http://schemas.microsoft.com/office/drawing/2014/main" id="{6DE07E8A-28D7-4763-9501-E994CEC8CA64}"/>
                </a:ext>
              </a:extLst>
            </p:cNvPr>
            <p:cNvSpPr txBox="1"/>
            <p:nvPr/>
          </p:nvSpPr>
          <p:spPr>
            <a:xfrm>
              <a:off x="4426207" y="2331574"/>
              <a:ext cx="2497047" cy="461665"/>
            </a:xfrm>
            <a:prstGeom prst="rect">
              <a:avLst/>
            </a:prstGeom>
            <a:noFill/>
          </p:spPr>
          <p:txBody>
            <a:bodyPr wrap="square" rtlCol="0">
              <a:spAutoFit/>
            </a:bodyPr>
            <a:lstStyle/>
            <a:p>
              <a:r>
                <a:rPr lang="zh-CN" altLang="en-US" sz="2400" b="1" spc="200" dirty="0">
                  <a:solidFill>
                    <a:schemeClr val="tx1">
                      <a:lumMod val="75000"/>
                      <a:lumOff val="25000"/>
                    </a:schemeClr>
                  </a:solidFill>
                  <a:latin typeface="微软雅黑" panose="020B0503020204020204" pitchFamily="34" charset="-122"/>
                  <a:ea typeface="微软雅黑" panose="020B0503020204020204" pitchFamily="34" charset="-122"/>
                </a:rPr>
                <a:t>背景介绍</a:t>
              </a:r>
            </a:p>
          </p:txBody>
        </p:sp>
        <p:cxnSp>
          <p:nvCxnSpPr>
            <p:cNvPr id="43" name="直接连接符 42">
              <a:extLst>
                <a:ext uri="{FF2B5EF4-FFF2-40B4-BE49-F238E27FC236}">
                  <a16:creationId xmlns:a16="http://schemas.microsoft.com/office/drawing/2014/main" id="{1443A30C-4888-4511-B369-679B5E6B7B20}"/>
                </a:ext>
              </a:extLst>
            </p:cNvPr>
            <p:cNvCxnSpPr>
              <a:cxnSpLocks/>
            </p:cNvCxnSpPr>
            <p:nvPr/>
          </p:nvCxnSpPr>
          <p:spPr>
            <a:xfrm>
              <a:off x="4009131" y="2295061"/>
              <a:ext cx="0" cy="2233913"/>
            </a:xfrm>
            <a:prstGeom prst="line">
              <a:avLst/>
            </a:prstGeom>
            <a:ln w="19050">
              <a:solidFill>
                <a:srgbClr val="02409A"/>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65869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4</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研究背景</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sp>
        <p:nvSpPr>
          <p:cNvPr id="3" name="文本框 2">
            <a:extLst>
              <a:ext uri="{FF2B5EF4-FFF2-40B4-BE49-F238E27FC236}">
                <a16:creationId xmlns:a16="http://schemas.microsoft.com/office/drawing/2014/main" id="{2D670181-D812-4C93-869B-44D60F50DE6E}"/>
              </a:ext>
            </a:extLst>
          </p:cNvPr>
          <p:cNvSpPr txBox="1"/>
          <p:nvPr/>
        </p:nvSpPr>
        <p:spPr>
          <a:xfrm>
            <a:off x="428281" y="953198"/>
            <a:ext cx="4505822" cy="523220"/>
          </a:xfrm>
          <a:prstGeom prst="rect">
            <a:avLst/>
          </a:prstGeom>
          <a:noFill/>
        </p:spPr>
        <p:txBody>
          <a:bodyPr wrap="square" rtlCol="0">
            <a:spAutoFit/>
          </a:bodyPr>
          <a:lstStyle/>
          <a:p>
            <a:r>
              <a:rPr lang="en-US" altLang="zh-CN" sz="2800" dirty="0"/>
              <a:t>What caused Congestion?</a:t>
            </a:r>
          </a:p>
        </p:txBody>
      </p:sp>
      <p:pic>
        <p:nvPicPr>
          <p:cNvPr id="1026" name="Picture 2" descr="How to kill traffic congestion, and save lives | SWARCO">
            <a:extLst>
              <a:ext uri="{FF2B5EF4-FFF2-40B4-BE49-F238E27FC236}">
                <a16:creationId xmlns:a16="http://schemas.microsoft.com/office/drawing/2014/main" id="{925C2613-06BC-416B-BFDD-07E0FBE9BA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80373" y="1404728"/>
            <a:ext cx="3546146" cy="212977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A world without traffic jams? | Steven Van Belleghem">
            <a:extLst>
              <a:ext uri="{FF2B5EF4-FFF2-40B4-BE49-F238E27FC236}">
                <a16:creationId xmlns:a16="http://schemas.microsoft.com/office/drawing/2014/main" id="{F82650DF-D420-40C3-91F7-B232FEE3DA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80373" y="3856416"/>
            <a:ext cx="3550933" cy="212977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rrogant Driver Photos - Free &amp;amp; Royalty-Free Stock Photos from Dreamstime">
            <a:extLst>
              <a:ext uri="{FF2B5EF4-FFF2-40B4-BE49-F238E27FC236}">
                <a16:creationId xmlns:a16="http://schemas.microsoft.com/office/drawing/2014/main" id="{92315964-F879-415C-AC24-1C315986F6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2688" y="3856416"/>
            <a:ext cx="3546145" cy="212977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09EEFEBC-7EFC-4B82-AB07-891D4ECDA9E7}"/>
              </a:ext>
            </a:extLst>
          </p:cNvPr>
          <p:cNvSpPr txBox="1"/>
          <p:nvPr/>
        </p:nvSpPr>
        <p:spPr>
          <a:xfrm>
            <a:off x="428281" y="1706962"/>
            <a:ext cx="4067174" cy="1631216"/>
          </a:xfrm>
          <a:prstGeom prst="rect">
            <a:avLst/>
          </a:prstGeom>
          <a:noFill/>
        </p:spPr>
        <p:txBody>
          <a:bodyPr wrap="square" rtlCol="0">
            <a:spAutoFit/>
          </a:bodyPr>
          <a:lstStyle/>
          <a:p>
            <a:pPr marL="342900" indent="-342900">
              <a:buFont typeface="Arial" panose="020B0604020202020204" pitchFamily="34" charset="0"/>
              <a:buChar char="•"/>
            </a:pPr>
            <a:r>
              <a:rPr lang="en-US" altLang="zh-CN" sz="2000" dirty="0"/>
              <a:t>Mismatch between road infrastructure and demand</a:t>
            </a:r>
          </a:p>
          <a:p>
            <a:pPr marL="342900" indent="-342900">
              <a:buFont typeface="Arial" panose="020B0604020202020204" pitchFamily="34" charset="0"/>
              <a:buChar char="•"/>
            </a:pPr>
            <a:r>
              <a:rPr lang="en-US" altLang="zh-CN" sz="2000" dirty="0">
                <a:solidFill>
                  <a:srgbClr val="FF0000"/>
                </a:solidFill>
              </a:rPr>
              <a:t>Temporary traffic flow disruptions</a:t>
            </a:r>
          </a:p>
          <a:p>
            <a:pPr marL="342900" indent="-342900">
              <a:buFont typeface="Arial" panose="020B0604020202020204" pitchFamily="34" charset="0"/>
              <a:buChar char="•"/>
            </a:pPr>
            <a:r>
              <a:rPr lang="en-US" altLang="zh-CN" sz="2000" dirty="0">
                <a:solidFill>
                  <a:srgbClr val="FF0000"/>
                </a:solidFill>
              </a:rPr>
              <a:t>Self-interested drivers</a:t>
            </a:r>
          </a:p>
          <a:p>
            <a:pPr marL="342900" indent="-342900">
              <a:buFont typeface="Arial" panose="020B0604020202020204" pitchFamily="34" charset="0"/>
              <a:buChar char="•"/>
            </a:pPr>
            <a:endParaRPr lang="zh-CN" altLang="en-US" sz="2000" dirty="0"/>
          </a:p>
        </p:txBody>
      </p:sp>
    </p:spTree>
    <p:extLst>
      <p:ext uri="{BB962C8B-B14F-4D97-AF65-F5344CB8AC3E}">
        <p14:creationId xmlns:p14="http://schemas.microsoft.com/office/powerpoint/2010/main" val="1290365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5</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研究背景</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pic>
        <p:nvPicPr>
          <p:cNvPr id="1028" name="Picture 4" descr="Ask Phoebe: Shedding some light on ramp signal policy - NZ Herald">
            <a:extLst>
              <a:ext uri="{FF2B5EF4-FFF2-40B4-BE49-F238E27FC236}">
                <a16:creationId xmlns:a16="http://schemas.microsoft.com/office/drawing/2014/main" id="{10703E91-7EB7-4849-A706-D7A184C700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1327" y="1350524"/>
            <a:ext cx="3704392" cy="222482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OT: On-ramp signals could help ease congestion on I-540 :: WRAL.com">
            <a:extLst>
              <a:ext uri="{FF2B5EF4-FFF2-40B4-BE49-F238E27FC236}">
                <a16:creationId xmlns:a16="http://schemas.microsoft.com/office/drawing/2014/main" id="{B2C82A93-7FF6-466F-B945-DBE4EB36E9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1327" y="3839295"/>
            <a:ext cx="3704392" cy="222482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2D670181-D812-4C93-869B-44D60F50DE6E}"/>
              </a:ext>
            </a:extLst>
          </p:cNvPr>
          <p:cNvSpPr txBox="1"/>
          <p:nvPr/>
        </p:nvSpPr>
        <p:spPr>
          <a:xfrm>
            <a:off x="366137" y="873471"/>
            <a:ext cx="4560382" cy="954107"/>
          </a:xfrm>
          <a:prstGeom prst="rect">
            <a:avLst/>
          </a:prstGeom>
          <a:noFill/>
        </p:spPr>
        <p:txBody>
          <a:bodyPr wrap="square" rtlCol="0">
            <a:spAutoFit/>
          </a:bodyPr>
          <a:lstStyle/>
          <a:p>
            <a:r>
              <a:rPr lang="en-US" altLang="zh-CN" sz="2800" dirty="0"/>
              <a:t>An example of temporary disruption</a:t>
            </a:r>
          </a:p>
        </p:txBody>
      </p:sp>
      <p:sp>
        <p:nvSpPr>
          <p:cNvPr id="10" name="文本框 9">
            <a:extLst>
              <a:ext uri="{FF2B5EF4-FFF2-40B4-BE49-F238E27FC236}">
                <a16:creationId xmlns:a16="http://schemas.microsoft.com/office/drawing/2014/main" id="{ABABD4FD-63F2-4B14-8BBC-0FECC4FBDE92}"/>
              </a:ext>
            </a:extLst>
          </p:cNvPr>
          <p:cNvSpPr txBox="1"/>
          <p:nvPr/>
        </p:nvSpPr>
        <p:spPr>
          <a:xfrm>
            <a:off x="277360" y="2361179"/>
            <a:ext cx="4560382" cy="2351541"/>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zh-CN" altLang="en-US" sz="2000" dirty="0"/>
              <a:t>车辆在入口匝道急剧减速，导致汇入时干道车流和匝道车流拥堵</a:t>
            </a:r>
            <a:endParaRPr lang="en-US" altLang="zh-CN" sz="2000" dirty="0"/>
          </a:p>
          <a:p>
            <a:pPr marL="457200" indent="-457200">
              <a:lnSpc>
                <a:spcPct val="150000"/>
              </a:lnSpc>
              <a:buFont typeface="Arial" panose="020B0604020202020204" pitchFamily="34" charset="0"/>
              <a:buChar char="•"/>
            </a:pPr>
            <a:endParaRPr lang="en-US" altLang="zh-CN" sz="2000" dirty="0"/>
          </a:p>
          <a:p>
            <a:pPr marL="457200" indent="-457200">
              <a:lnSpc>
                <a:spcPct val="150000"/>
              </a:lnSpc>
              <a:buFont typeface="Arial" panose="020B0604020202020204" pitchFamily="34" charset="0"/>
              <a:buChar char="•"/>
            </a:pPr>
            <a:r>
              <a:rPr lang="zh-CN" altLang="en-US" sz="2000" dirty="0"/>
              <a:t>在行驶过程中，车辆车速突然改变，产生 </a:t>
            </a:r>
            <a:r>
              <a:rPr lang="en-US" altLang="zh-CN" sz="2000" dirty="0"/>
              <a:t>’ phan-tom’  traffic jams</a:t>
            </a:r>
          </a:p>
        </p:txBody>
      </p:sp>
    </p:spTree>
    <p:extLst>
      <p:ext uri="{BB962C8B-B14F-4D97-AF65-F5344CB8AC3E}">
        <p14:creationId xmlns:p14="http://schemas.microsoft.com/office/powerpoint/2010/main" val="421712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6</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研究背景</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pic>
        <p:nvPicPr>
          <p:cNvPr id="3074" name="Picture 2" descr="Driving autonomous vehicles forward with intelligent infrastructure - Smart  Cities World">
            <a:extLst>
              <a:ext uri="{FF2B5EF4-FFF2-40B4-BE49-F238E27FC236}">
                <a16:creationId xmlns:a16="http://schemas.microsoft.com/office/drawing/2014/main" id="{1BBEC022-6A6B-4671-BAA5-CE495A32B9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572" y="3849475"/>
            <a:ext cx="3357393" cy="2238262"/>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F91C14BE-EE14-4D20-B8E1-D0C294981975}"/>
              </a:ext>
            </a:extLst>
          </p:cNvPr>
          <p:cNvPicPr>
            <a:picLocks noChangeAspect="1"/>
          </p:cNvPicPr>
          <p:nvPr/>
        </p:nvPicPr>
        <p:blipFill rotWithShape="1">
          <a:blip r:embed="rId4"/>
          <a:srcRect l="10559" r="15714"/>
          <a:stretch/>
        </p:blipFill>
        <p:spPr>
          <a:xfrm>
            <a:off x="3812307" y="3989175"/>
            <a:ext cx="5030690" cy="1958863"/>
          </a:xfrm>
          <a:prstGeom prst="rect">
            <a:avLst/>
          </a:prstGeom>
        </p:spPr>
      </p:pic>
      <p:sp>
        <p:nvSpPr>
          <p:cNvPr id="10" name="文本框 9">
            <a:extLst>
              <a:ext uri="{FF2B5EF4-FFF2-40B4-BE49-F238E27FC236}">
                <a16:creationId xmlns:a16="http://schemas.microsoft.com/office/drawing/2014/main" id="{2C8D4F4D-8317-4626-A1D9-B161098B9D48}"/>
              </a:ext>
            </a:extLst>
          </p:cNvPr>
          <p:cNvSpPr txBox="1"/>
          <p:nvPr/>
        </p:nvSpPr>
        <p:spPr>
          <a:xfrm>
            <a:off x="428281" y="834749"/>
            <a:ext cx="3095976" cy="523220"/>
          </a:xfrm>
          <a:prstGeom prst="rect">
            <a:avLst/>
          </a:prstGeom>
          <a:noFill/>
        </p:spPr>
        <p:txBody>
          <a:bodyPr wrap="none" rtlCol="0">
            <a:spAutoFit/>
          </a:bodyPr>
          <a:lstStyle/>
          <a:p>
            <a:r>
              <a:rPr lang="en-US" altLang="zh-CN" sz="2800" dirty="0"/>
              <a:t>Automated Vehicles</a:t>
            </a:r>
            <a:endParaRPr lang="zh-CN" altLang="en-US" sz="2800" dirty="0"/>
          </a:p>
        </p:txBody>
      </p:sp>
      <p:sp>
        <p:nvSpPr>
          <p:cNvPr id="3" name="文本框 2">
            <a:extLst>
              <a:ext uri="{FF2B5EF4-FFF2-40B4-BE49-F238E27FC236}">
                <a16:creationId xmlns:a16="http://schemas.microsoft.com/office/drawing/2014/main" id="{2CF3342A-0E51-438D-AF47-051CD826BAD8}"/>
              </a:ext>
            </a:extLst>
          </p:cNvPr>
          <p:cNvSpPr txBox="1"/>
          <p:nvPr/>
        </p:nvSpPr>
        <p:spPr>
          <a:xfrm>
            <a:off x="428280" y="1535837"/>
            <a:ext cx="8543445" cy="255454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sz="2000" b="1" dirty="0">
                <a:solidFill>
                  <a:srgbClr val="FF0000"/>
                </a:solidFill>
              </a:rPr>
              <a:t>Self-interested drivers</a:t>
            </a:r>
            <a:r>
              <a:rPr lang="en-US" altLang="zh-CN" sz="2000" dirty="0"/>
              <a:t> intend to maximize personal utility over social welfare</a:t>
            </a:r>
          </a:p>
          <a:p>
            <a:pPr marL="285750" indent="-285750">
              <a:lnSpc>
                <a:spcPct val="150000"/>
              </a:lnSpc>
              <a:buFont typeface="Arial" panose="020B0604020202020204" pitchFamily="34" charset="0"/>
              <a:buChar char="•"/>
            </a:pPr>
            <a:r>
              <a:rPr lang="en-US" altLang="zh-CN" sz="2000" b="1" dirty="0">
                <a:solidFill>
                  <a:srgbClr val="FF0000"/>
                </a:solidFill>
              </a:rPr>
              <a:t>AVs</a:t>
            </a:r>
            <a:r>
              <a:rPr lang="en-US" altLang="zh-CN" sz="2000" dirty="0"/>
              <a:t> how to solve congestion</a:t>
            </a:r>
            <a:r>
              <a:rPr lang="zh-CN" altLang="en-US" sz="2000" dirty="0"/>
              <a:t>？</a:t>
            </a:r>
            <a:endParaRPr lang="en-US" altLang="zh-CN" sz="2000" dirty="0"/>
          </a:p>
          <a:p>
            <a:pPr marL="742950" lvl="1" indent="-285750">
              <a:lnSpc>
                <a:spcPct val="150000"/>
              </a:lnSpc>
              <a:buFont typeface="Arial" panose="020B0604020202020204" pitchFamily="34" charset="0"/>
              <a:buChar char="•"/>
            </a:pPr>
            <a:r>
              <a:rPr lang="en-US" altLang="zh-CN" sz="2000" dirty="0"/>
              <a:t> controlled by predefined policies</a:t>
            </a:r>
            <a:r>
              <a:rPr lang="zh-CN" altLang="en-US" sz="2000" dirty="0"/>
              <a:t>（</a:t>
            </a:r>
            <a:r>
              <a:rPr lang="en-US" altLang="zh-CN" sz="2000" dirty="0"/>
              <a:t>make them drive selflessly</a:t>
            </a:r>
            <a:r>
              <a:rPr lang="zh-CN" altLang="en-US" sz="2000" dirty="0"/>
              <a:t>）</a:t>
            </a:r>
            <a:endParaRPr lang="en-US" altLang="zh-CN" sz="2000" dirty="0"/>
          </a:p>
          <a:p>
            <a:pPr marL="742950" lvl="1" indent="-285750">
              <a:lnSpc>
                <a:spcPct val="150000"/>
              </a:lnSpc>
              <a:buFont typeface="Arial" panose="020B0604020202020204" pitchFamily="34" charset="0"/>
              <a:buChar char="•"/>
            </a:pPr>
            <a:r>
              <a:rPr lang="en-US" altLang="zh-CN" sz="2000" dirty="0"/>
              <a:t>influence human-driver behaviors</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endParaRPr lang="zh-CN" altLang="en-US" sz="2000" dirty="0"/>
          </a:p>
        </p:txBody>
      </p:sp>
    </p:spTree>
    <p:extLst>
      <p:ext uri="{BB962C8B-B14F-4D97-AF65-F5344CB8AC3E}">
        <p14:creationId xmlns:p14="http://schemas.microsoft.com/office/powerpoint/2010/main" val="2970763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7</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研究背景</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grpSp>
        <p:nvGrpSpPr>
          <p:cNvPr id="8" name="组合 7">
            <a:extLst>
              <a:ext uri="{FF2B5EF4-FFF2-40B4-BE49-F238E27FC236}">
                <a16:creationId xmlns:a16="http://schemas.microsoft.com/office/drawing/2014/main" id="{E40EC5CA-D487-4A16-BC46-4FBB79F8FF4A}"/>
              </a:ext>
            </a:extLst>
          </p:cNvPr>
          <p:cNvGrpSpPr/>
          <p:nvPr/>
        </p:nvGrpSpPr>
        <p:grpSpPr>
          <a:xfrm>
            <a:off x="370389" y="1000283"/>
            <a:ext cx="8403221" cy="4868672"/>
            <a:chOff x="370389" y="1000294"/>
            <a:chExt cx="8403221" cy="3873158"/>
          </a:xfrm>
        </p:grpSpPr>
        <p:sp>
          <p:nvSpPr>
            <p:cNvPr id="11" name="矩形 10">
              <a:extLst>
                <a:ext uri="{FF2B5EF4-FFF2-40B4-BE49-F238E27FC236}">
                  <a16:creationId xmlns:a16="http://schemas.microsoft.com/office/drawing/2014/main" id="{273FEDAC-296B-4D59-96F3-84371CB6C154}"/>
                </a:ext>
              </a:extLst>
            </p:cNvPr>
            <p:cNvSpPr/>
            <p:nvPr/>
          </p:nvSpPr>
          <p:spPr>
            <a:xfrm>
              <a:off x="370390" y="1523509"/>
              <a:ext cx="8403220" cy="3349938"/>
            </a:xfrm>
            <a:prstGeom prst="rect">
              <a:avLst/>
            </a:prstGeom>
            <a:no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75D70AB6-9FF3-42EC-9FDE-B406C7D88CEC}"/>
                </a:ext>
              </a:extLst>
            </p:cNvPr>
            <p:cNvSpPr/>
            <p:nvPr/>
          </p:nvSpPr>
          <p:spPr>
            <a:xfrm>
              <a:off x="370389" y="1000294"/>
              <a:ext cx="2088605" cy="523220"/>
            </a:xfrm>
            <a:prstGeom prst="rect">
              <a:avLst/>
            </a:prstGeom>
            <a:solidFill>
              <a:srgbClr val="02409A"/>
            </a:solid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现有</a:t>
              </a:r>
              <a:r>
                <a:rPr lang="en-US" altLang="zh-CN" b="1" dirty="0"/>
                <a:t>RL</a:t>
              </a:r>
              <a:r>
                <a:rPr lang="zh-CN" altLang="en-US" b="1" dirty="0"/>
                <a:t>方法的问题</a:t>
              </a:r>
            </a:p>
          </p:txBody>
        </p:sp>
        <mc:AlternateContent xmlns:mc="http://schemas.openxmlformats.org/markup-compatibility/2006">
          <mc:Choice xmlns:a14="http://schemas.microsoft.com/office/drawing/2010/main" Requires="a14">
            <p:sp>
              <p:nvSpPr>
                <p:cNvPr id="13" name="页脚占位符 2">
                  <a:extLst>
                    <a:ext uri="{FF2B5EF4-FFF2-40B4-BE49-F238E27FC236}">
                      <a16:creationId xmlns:a16="http://schemas.microsoft.com/office/drawing/2014/main" id="{E291A32C-4D95-48B1-B72A-CE60409B6AF4}"/>
                    </a:ext>
                  </a:extLst>
                </p:cNvPr>
                <p:cNvSpPr txBox="1">
                  <a:spLocks/>
                </p:cNvSpPr>
                <p:nvPr/>
              </p:nvSpPr>
              <p:spPr>
                <a:xfrm>
                  <a:off x="410456" y="1563700"/>
                  <a:ext cx="8169191" cy="3309752"/>
                </a:xfrm>
                <a:prstGeom prst="rect">
                  <a:avLst/>
                </a:prstGeom>
              </p:spPr>
              <p:txBody>
                <a:bodyPr vert="horz" lIns="91440" tIns="45720" rIns="91440" bIns="45720" rtlCol="0" anchor="t" anchorCtr="0"/>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234000" indent="-457200" algn="l">
                    <a:lnSpc>
                      <a:spcPct val="150000"/>
                    </a:lnSpc>
                    <a:spcBef>
                      <a:spcPts val="600"/>
                    </a:spcBef>
                    <a:spcAft>
                      <a:spcPts val="600"/>
                    </a:spcAft>
                  </a:pPr>
                  <a:r>
                    <a:rPr lang="zh-CN" altLang="en-US" sz="1600" b="1" dirty="0">
                      <a:solidFill>
                        <a:srgbClr val="6B2D0B"/>
                      </a:solidFill>
                      <a:latin typeface="微软雅黑" panose="020B0503020204020204" pitchFamily="34" charset="-122"/>
                      <a:ea typeface="微软雅黑" panose="020B0503020204020204" pitchFamily="34" charset="-122"/>
                    </a:rPr>
                    <a:t>评价指标不准确</a:t>
                  </a:r>
                  <a:endParaRPr lang="en-US" altLang="zh-CN" sz="1600" b="1" dirty="0">
                    <a:solidFill>
                      <a:srgbClr val="6B2D0B"/>
                    </a:solidFill>
                    <a:latin typeface="微软雅黑" panose="020B0503020204020204" pitchFamily="34" charset="-122"/>
                    <a:ea typeface="微软雅黑" panose="020B0503020204020204" pitchFamily="34" charset="-122"/>
                  </a:endParaRPr>
                </a:p>
                <a:p>
                  <a:pPr marL="234000" indent="-457200" algn="l">
                    <a:lnSpc>
                      <a:spcPct val="150000"/>
                    </a:lnSpc>
                    <a:buFont typeface="Arial" panose="020B0604020202020204" pitchFamily="34" charset="0"/>
                    <a:buChar char="•"/>
                  </a:pPr>
                  <a:r>
                    <a:rPr lang="zh-CN" altLang="en-US" sz="1600" dirty="0">
                      <a:solidFill>
                        <a:schemeClr val="tx1"/>
                      </a:solidFill>
                    </a:rPr>
                    <a:t>利用平均行驶速度衡量路网效率，可能被</a:t>
                  </a:r>
                  <a:r>
                    <a:rPr lang="en-US" altLang="zh-CN" sz="1600" dirty="0">
                      <a:solidFill>
                        <a:schemeClr val="tx1"/>
                      </a:solidFill>
                    </a:rPr>
                    <a:t>Agent</a:t>
                  </a:r>
                  <a:r>
                    <a:rPr lang="zh-CN" altLang="en-US" sz="1600" dirty="0">
                      <a:solidFill>
                        <a:schemeClr val="tx1"/>
                      </a:solidFill>
                    </a:rPr>
                    <a:t>操纵，导致路网流入和流出降低</a:t>
                  </a:r>
                  <a:endParaRPr lang="en-US" altLang="zh-CN" sz="1600" b="1" dirty="0">
                    <a:solidFill>
                      <a:srgbClr val="6B2D0B"/>
                    </a:solidFill>
                    <a:latin typeface="微软雅黑" panose="020B0503020204020204" pitchFamily="34" charset="-122"/>
                    <a:ea typeface="微软雅黑" panose="020B0503020204020204" pitchFamily="34" charset="-122"/>
                  </a:endParaRPr>
                </a:p>
                <a:p>
                  <a:pPr marL="234000" indent="-457200" algn="l">
                    <a:lnSpc>
                      <a:spcPct val="150000"/>
                    </a:lnSpc>
                    <a:spcBef>
                      <a:spcPts val="600"/>
                    </a:spcBef>
                    <a:spcAft>
                      <a:spcPts val="600"/>
                    </a:spcAft>
                  </a:pPr>
                  <a:r>
                    <a:rPr lang="zh-CN" altLang="en-US" sz="1600" b="1" dirty="0">
                      <a:solidFill>
                        <a:srgbClr val="6B2D0B"/>
                      </a:solidFill>
                      <a:latin typeface="微软雅黑" panose="020B0503020204020204" pitchFamily="34" charset="-122"/>
                      <a:ea typeface="微软雅黑" panose="020B0503020204020204" pitchFamily="34" charset="-122"/>
                    </a:rPr>
                    <a:t>模拟路网规模小，可扩展性差</a:t>
                  </a:r>
                  <a:endParaRPr lang="en-US" altLang="zh-CN" sz="1600" b="1" dirty="0">
                    <a:solidFill>
                      <a:srgbClr val="6B2D0B"/>
                    </a:solidFill>
                    <a:latin typeface="微软雅黑" panose="020B0503020204020204" pitchFamily="34" charset="-122"/>
                    <a:ea typeface="微软雅黑" panose="020B0503020204020204" pitchFamily="34" charset="-122"/>
                  </a:endParaRPr>
                </a:p>
                <a:p>
                  <a:pPr marL="234000" indent="-457200" algn="l">
                    <a:lnSpc>
                      <a:spcPct val="150000"/>
                    </a:lnSpc>
                    <a:buFont typeface="Arial" panose="020B0604020202020204" pitchFamily="34" charset="0"/>
                    <a:buChar char="•"/>
                  </a:pPr>
                  <a:r>
                    <a:rPr lang="zh-CN" altLang="en-US" sz="1600" dirty="0">
                      <a:solidFill>
                        <a:schemeClr val="tx1"/>
                      </a:solidFill>
                    </a:rPr>
                    <a:t>模拟的开放路网道路只有几百米长，车辆数量级低</a:t>
                  </a:r>
                  <a:endParaRPr lang="en-US" altLang="zh-CN" sz="1600" dirty="0">
                    <a:solidFill>
                      <a:schemeClr val="tx1"/>
                    </a:solidFill>
                  </a:endParaRPr>
                </a:p>
                <a:p>
                  <a:pPr marL="234000" indent="-457200" algn="l">
                    <a:lnSpc>
                      <a:spcPct val="150000"/>
                    </a:lnSpc>
                    <a:spcBef>
                      <a:spcPts val="600"/>
                    </a:spcBef>
                    <a:spcAft>
                      <a:spcPts val="600"/>
                    </a:spcAft>
                  </a:pPr>
                  <a:r>
                    <a:rPr lang="zh-CN" altLang="en-US" sz="1600" b="1" dirty="0">
                      <a:solidFill>
                        <a:srgbClr val="6B2D0B"/>
                      </a:solidFill>
                      <a:latin typeface="微软雅黑" panose="020B0503020204020204" pitchFamily="34" charset="-122"/>
                      <a:ea typeface="微软雅黑" panose="020B0503020204020204" pitchFamily="34" charset="-122"/>
                    </a:rPr>
                    <a:t>模拟器训练较慢，但迁移学习缺乏扩展性</a:t>
                  </a:r>
                  <a:endParaRPr lang="en-US" altLang="zh-CN" sz="1600" b="1" dirty="0">
                    <a:solidFill>
                      <a:srgbClr val="6B2D0B"/>
                    </a:solidFill>
                    <a:latin typeface="微软雅黑" panose="020B0503020204020204" pitchFamily="34" charset="-122"/>
                    <a:ea typeface="微软雅黑" panose="020B0503020204020204" pitchFamily="34" charset="-122"/>
                  </a:endParaRPr>
                </a:p>
                <a:p>
                  <a:pPr marL="234000" indent="-457200" algn="l">
                    <a:lnSpc>
                      <a:spcPct val="150000"/>
                    </a:lnSpc>
                    <a:buFont typeface="Arial" panose="020B0604020202020204" pitchFamily="34" charset="0"/>
                    <a:buChar char="•"/>
                  </a:pPr>
                  <a:r>
                    <a:rPr lang="zh-CN" altLang="en-US" sz="1600" dirty="0">
                      <a:solidFill>
                        <a:schemeClr val="tx1"/>
                      </a:solidFill>
                    </a:rPr>
                    <a:t>训练固定数目的</a:t>
                  </a:r>
                  <a14:m>
                    <m:oMath xmlns:m="http://schemas.openxmlformats.org/officeDocument/2006/math">
                      <m:sSub>
                        <m:sSubPr>
                          <m:ctrlPr>
                            <a:rPr lang="en-US" altLang="zh-CN" sz="1600" i="1" smtClean="0">
                              <a:solidFill>
                                <a:schemeClr val="tx1"/>
                              </a:solidFill>
                              <a:latin typeface="Cambria Math" panose="02040503050406030204" pitchFamily="18" charset="0"/>
                            </a:rPr>
                          </m:ctrlPr>
                        </m:sSubPr>
                        <m:e>
                          <m:r>
                            <a:rPr lang="en-US" altLang="zh-CN" sz="1600" b="0" i="1" smtClean="0">
                              <a:solidFill>
                                <a:schemeClr val="tx1"/>
                              </a:solidFill>
                              <a:latin typeface="Cambria Math" panose="02040503050406030204" pitchFamily="18" charset="0"/>
                            </a:rPr>
                            <m:t>𝑁</m:t>
                          </m:r>
                        </m:e>
                        <m:sub>
                          <m:r>
                            <a:rPr lang="en-US" altLang="zh-CN" sz="1600" b="0" i="1" smtClean="0">
                              <a:solidFill>
                                <a:schemeClr val="tx1"/>
                              </a:solidFill>
                              <a:latin typeface="Cambria Math" panose="02040503050406030204" pitchFamily="18" charset="0"/>
                            </a:rPr>
                            <m:t>𝐴𝑉</m:t>
                          </m:r>
                        </m:sub>
                      </m:sSub>
                      <m:r>
                        <a:rPr lang="zh-CN" altLang="en-US" sz="1600" i="1">
                          <a:solidFill>
                            <a:schemeClr val="tx1"/>
                          </a:solidFill>
                          <a:latin typeface="Cambria Math" panose="02040503050406030204" pitchFamily="18" charset="0"/>
                        </a:rPr>
                        <m:t>，</m:t>
                      </m:r>
                      <m:r>
                        <a:rPr lang="zh-CN" altLang="en-US" sz="1600" i="1" smtClean="0">
                          <a:solidFill>
                            <a:schemeClr val="tx1"/>
                          </a:solidFill>
                          <a:latin typeface="Cambria Math" panose="02040503050406030204" pitchFamily="18" charset="0"/>
                        </a:rPr>
                        <m:t>不能</m:t>
                      </m:r>
                    </m:oMath>
                  </a14:m>
                  <a:r>
                    <a:rPr lang="zh-CN" altLang="en-US" sz="1600" dirty="0">
                      <a:solidFill>
                        <a:schemeClr val="tx1"/>
                      </a:solidFill>
                    </a:rPr>
                    <a:t>进行扩展</a:t>
                  </a:r>
                  <a:endParaRPr lang="en-US" altLang="zh-CN" sz="1600" dirty="0">
                    <a:solidFill>
                      <a:schemeClr val="tx1"/>
                    </a:solidFill>
                  </a:endParaRPr>
                </a:p>
                <a:p>
                  <a:pPr marL="234000" indent="-457200" algn="l">
                    <a:lnSpc>
                      <a:spcPct val="150000"/>
                    </a:lnSpc>
                    <a:spcBef>
                      <a:spcPts val="600"/>
                    </a:spcBef>
                    <a:spcAft>
                      <a:spcPts val="600"/>
                    </a:spcAft>
                  </a:pPr>
                  <a:r>
                    <a:rPr lang="zh-CN" altLang="en-US" sz="1600" b="1" dirty="0">
                      <a:solidFill>
                        <a:srgbClr val="6B2D0B"/>
                      </a:solidFill>
                      <a:latin typeface="微软雅黑" panose="020B0503020204020204" pitchFamily="34" charset="-122"/>
                      <a:ea typeface="微软雅黑" panose="020B0503020204020204" pitchFamily="34" charset="-122"/>
                    </a:rPr>
                    <a:t>分布式方法依赖额外通信 </a:t>
                  </a:r>
                  <a:endParaRPr lang="en-US" altLang="zh-CN" sz="1600" b="1" dirty="0">
                    <a:solidFill>
                      <a:srgbClr val="6B2D0B"/>
                    </a:solidFill>
                    <a:latin typeface="微软雅黑" panose="020B0503020204020204" pitchFamily="34" charset="-122"/>
                    <a:ea typeface="微软雅黑" panose="020B0503020204020204" pitchFamily="34" charset="-122"/>
                  </a:endParaRPr>
                </a:p>
                <a:p>
                  <a:pPr marL="234000" indent="-457200" algn="l">
                    <a:lnSpc>
                      <a:spcPct val="150000"/>
                    </a:lnSpc>
                    <a:spcBef>
                      <a:spcPts val="600"/>
                    </a:spcBef>
                    <a:spcAft>
                      <a:spcPts val="600"/>
                    </a:spcAft>
                    <a:buFont typeface="Arial" panose="020B0604020202020204" pitchFamily="34" charset="0"/>
                    <a:buChar char="•"/>
                  </a:pPr>
                  <a:r>
                    <a:rPr lang="zh-CN" altLang="en-US" sz="1600" dirty="0">
                      <a:solidFill>
                        <a:schemeClr val="tx1"/>
                      </a:solidFill>
                    </a:rPr>
                    <a:t>利用</a:t>
                  </a:r>
                  <a:r>
                    <a:rPr lang="en-US" altLang="zh-CN" sz="1600" dirty="0">
                      <a:solidFill>
                        <a:schemeClr val="tx1"/>
                      </a:solidFill>
                    </a:rPr>
                    <a:t>V2V</a:t>
                  </a:r>
                  <a:r>
                    <a:rPr lang="zh-CN" altLang="en-US" sz="1600" dirty="0">
                      <a:solidFill>
                        <a:schemeClr val="tx1"/>
                      </a:solidFill>
                    </a:rPr>
                    <a:t>进行通信，但目前还未实现</a:t>
                  </a:r>
                  <a:endParaRPr lang="en-US" altLang="zh-CN" sz="1600" dirty="0">
                    <a:solidFill>
                      <a:schemeClr val="tx1"/>
                    </a:solidFill>
                  </a:endParaRPr>
                </a:p>
                <a:p>
                  <a:pPr marL="234000" indent="-457200" algn="l">
                    <a:lnSpc>
                      <a:spcPct val="150000"/>
                    </a:lnSpc>
                    <a:spcBef>
                      <a:spcPts val="600"/>
                    </a:spcBef>
                    <a:spcAft>
                      <a:spcPts val="600"/>
                    </a:spcAft>
                    <a:buFont typeface="Arial" panose="020B0604020202020204" pitchFamily="34" charset="0"/>
                    <a:buChar char="•"/>
                  </a:pPr>
                  <a:r>
                    <a:rPr lang="zh-CN" altLang="en-US" sz="1600" dirty="0">
                      <a:solidFill>
                        <a:schemeClr val="tx1"/>
                      </a:solidFill>
                    </a:rPr>
                    <a:t>分布式策略控制区域而非单个车辆</a:t>
                  </a:r>
                  <a:endParaRPr lang="en-US" altLang="zh-CN" sz="1600" dirty="0">
                    <a:solidFill>
                      <a:schemeClr val="tx1"/>
                    </a:solidFill>
                  </a:endParaRPr>
                </a:p>
              </p:txBody>
            </p:sp>
          </mc:Choice>
          <mc:Fallback>
            <p:sp>
              <p:nvSpPr>
                <p:cNvPr id="13" name="页脚占位符 2">
                  <a:extLst>
                    <a:ext uri="{FF2B5EF4-FFF2-40B4-BE49-F238E27FC236}">
                      <a16:creationId xmlns:a16="http://schemas.microsoft.com/office/drawing/2014/main" id="{E291A32C-4D95-48B1-B72A-CE60409B6AF4}"/>
                    </a:ext>
                  </a:extLst>
                </p:cNvPr>
                <p:cNvSpPr txBox="1">
                  <a:spLocks noRot="1" noChangeAspect="1" noMove="1" noResize="1" noEditPoints="1" noAdjustHandles="1" noChangeArrowheads="1" noChangeShapeType="1" noTextEdit="1"/>
                </p:cNvSpPr>
                <p:nvPr/>
              </p:nvSpPr>
              <p:spPr>
                <a:xfrm>
                  <a:off x="410456" y="1563700"/>
                  <a:ext cx="8169191" cy="3309752"/>
                </a:xfrm>
                <a:prstGeom prst="rect">
                  <a:avLst/>
                </a:prstGeom>
                <a:blipFill>
                  <a:blip r:embed="rId3"/>
                  <a:stretch>
                    <a:fillRect l="-373" b="-586"/>
                  </a:stretch>
                </a:blipFill>
              </p:spPr>
              <p:txBody>
                <a:bodyPr/>
                <a:lstStyle/>
                <a:p>
                  <a:r>
                    <a:rPr lang="zh-CN" altLang="en-US">
                      <a:noFill/>
                    </a:rPr>
                    <a:t> </a:t>
                  </a:r>
                </a:p>
              </p:txBody>
            </p:sp>
          </mc:Fallback>
        </mc:AlternateContent>
      </p:grpSp>
    </p:spTree>
    <p:extLst>
      <p:ext uri="{BB962C8B-B14F-4D97-AF65-F5344CB8AC3E}">
        <p14:creationId xmlns:p14="http://schemas.microsoft.com/office/powerpoint/2010/main" val="551410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0181ED3-6BF2-492E-B9E9-53E7609D1790}"/>
              </a:ext>
            </a:extLst>
          </p:cNvPr>
          <p:cNvSpPr>
            <a:spLocks noGrp="1"/>
          </p:cNvSpPr>
          <p:nvPr>
            <p:ph type="sldNum" sz="quarter" idx="12"/>
          </p:nvPr>
        </p:nvSpPr>
        <p:spPr/>
        <p:txBody>
          <a:bodyPr/>
          <a:lstStyle/>
          <a:p>
            <a:fld id="{72A5E12F-523A-4D75-95A2-779F57F5D9E2}" type="slidenum">
              <a:rPr lang="zh-CN" altLang="en-US" smtClean="0"/>
              <a:t>8</a:t>
            </a:fld>
            <a:endParaRPr lang="zh-CN" altLang="en-US"/>
          </a:p>
        </p:txBody>
      </p:sp>
      <p:sp>
        <p:nvSpPr>
          <p:cNvPr id="9" name="文本框 8">
            <a:extLst>
              <a:ext uri="{FF2B5EF4-FFF2-40B4-BE49-F238E27FC236}">
                <a16:creationId xmlns:a16="http://schemas.microsoft.com/office/drawing/2014/main" id="{7E117B68-3B1D-481C-A2B3-B35D972DC919}"/>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dirty="0">
                <a:solidFill>
                  <a:schemeClr val="bg1"/>
                </a:solidFill>
                <a:latin typeface="Calibri" panose="020F0502020204030204" pitchFamily="34" charset="0"/>
                <a:ea typeface="微软雅黑" panose="020B0503020204020204" pitchFamily="34" charset="-122"/>
              </a:rPr>
              <a:t>研究背景</a:t>
            </a:r>
            <a:endParaRPr lang="en-US" altLang="zh-CN" sz="2800" b="1" spc="200" dirty="0">
              <a:solidFill>
                <a:schemeClr val="bg1"/>
              </a:solidFill>
              <a:latin typeface="Calibri" panose="020F0502020204030204" pitchFamily="34" charset="0"/>
              <a:ea typeface="微软雅黑" panose="020B0503020204020204" pitchFamily="34" charset="-122"/>
            </a:endParaRPr>
          </a:p>
        </p:txBody>
      </p:sp>
      <p:grpSp>
        <p:nvGrpSpPr>
          <p:cNvPr id="6" name="组合 5">
            <a:extLst>
              <a:ext uri="{FF2B5EF4-FFF2-40B4-BE49-F238E27FC236}">
                <a16:creationId xmlns:a16="http://schemas.microsoft.com/office/drawing/2014/main" id="{A7B6672A-E027-4D33-8A16-40C695652374}"/>
              </a:ext>
            </a:extLst>
          </p:cNvPr>
          <p:cNvGrpSpPr/>
          <p:nvPr/>
        </p:nvGrpSpPr>
        <p:grpSpPr>
          <a:xfrm>
            <a:off x="370390" y="994663"/>
            <a:ext cx="8403220" cy="3748999"/>
            <a:chOff x="370390" y="1000294"/>
            <a:chExt cx="8403220" cy="3873158"/>
          </a:xfrm>
        </p:grpSpPr>
        <p:sp>
          <p:nvSpPr>
            <p:cNvPr id="7" name="矩形 6">
              <a:extLst>
                <a:ext uri="{FF2B5EF4-FFF2-40B4-BE49-F238E27FC236}">
                  <a16:creationId xmlns:a16="http://schemas.microsoft.com/office/drawing/2014/main" id="{548EEC87-F784-4CD4-B950-90BC694FFD04}"/>
                </a:ext>
              </a:extLst>
            </p:cNvPr>
            <p:cNvSpPr/>
            <p:nvPr/>
          </p:nvSpPr>
          <p:spPr>
            <a:xfrm>
              <a:off x="370390" y="1523509"/>
              <a:ext cx="8403220" cy="3349938"/>
            </a:xfrm>
            <a:prstGeom prst="rect">
              <a:avLst/>
            </a:prstGeom>
            <a:no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D30039E1-6534-43BC-9A14-6DE0928CB83A}"/>
                </a:ext>
              </a:extLst>
            </p:cNvPr>
            <p:cNvSpPr/>
            <p:nvPr/>
          </p:nvSpPr>
          <p:spPr>
            <a:xfrm>
              <a:off x="370390" y="1000294"/>
              <a:ext cx="1932954" cy="523220"/>
            </a:xfrm>
            <a:prstGeom prst="rect">
              <a:avLst/>
            </a:prstGeom>
            <a:solidFill>
              <a:srgbClr val="02409A"/>
            </a:solidFill>
            <a:ln w="19050">
              <a:solidFill>
                <a:srgbClr val="0240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主要贡献</a:t>
              </a:r>
            </a:p>
          </p:txBody>
        </p:sp>
        <p:sp>
          <p:nvSpPr>
            <p:cNvPr id="11" name="页脚占位符 2">
              <a:extLst>
                <a:ext uri="{FF2B5EF4-FFF2-40B4-BE49-F238E27FC236}">
                  <a16:creationId xmlns:a16="http://schemas.microsoft.com/office/drawing/2014/main" id="{9FAEE15E-B7DA-434F-9061-6EE90C1EF2E6}"/>
                </a:ext>
              </a:extLst>
            </p:cNvPr>
            <p:cNvSpPr txBox="1">
              <a:spLocks/>
            </p:cNvSpPr>
            <p:nvPr/>
          </p:nvSpPr>
          <p:spPr>
            <a:xfrm>
              <a:off x="410456" y="1563700"/>
              <a:ext cx="8169191" cy="3309752"/>
            </a:xfrm>
            <a:prstGeom prst="rect">
              <a:avLst/>
            </a:prstGeom>
          </p:spPr>
          <p:txBody>
            <a:bodyPr vert="horz" lIns="91440" tIns="45720" rIns="91440" bIns="45720" rtlCol="0" anchor="t" anchorCtr="0"/>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234000" indent="-457200" algn="l">
                <a:lnSpc>
                  <a:spcPct val="150000"/>
                </a:lnSpc>
                <a:spcBef>
                  <a:spcPts val="600"/>
                </a:spcBef>
                <a:spcAft>
                  <a:spcPts val="600"/>
                </a:spcAft>
              </a:pPr>
              <a:r>
                <a:rPr lang="zh-CN" altLang="en-US" sz="1600" b="1" dirty="0">
                  <a:solidFill>
                    <a:srgbClr val="6B2D0B"/>
                  </a:solidFill>
                  <a:latin typeface="微软雅黑" panose="020B0503020204020204" pitchFamily="34" charset="-122"/>
                  <a:ea typeface="微软雅黑" panose="020B0503020204020204" pitchFamily="34" charset="-122"/>
                </a:rPr>
                <a:t>评价指标不准确</a:t>
              </a:r>
              <a:endParaRPr lang="en-US" altLang="zh-CN" sz="1600" b="1" dirty="0">
                <a:solidFill>
                  <a:srgbClr val="6B2D0B"/>
                </a:solidFill>
                <a:latin typeface="微软雅黑" panose="020B0503020204020204" pitchFamily="34" charset="-122"/>
                <a:ea typeface="微软雅黑" panose="020B0503020204020204" pitchFamily="34" charset="-122"/>
              </a:endParaRPr>
            </a:p>
            <a:p>
              <a:pPr marL="234000" indent="-457200" algn="l">
                <a:lnSpc>
                  <a:spcPct val="150000"/>
                </a:lnSpc>
                <a:buFont typeface="Arial" panose="020B0604020202020204" pitchFamily="34" charset="0"/>
                <a:buChar char="•"/>
              </a:pPr>
              <a:r>
                <a:rPr lang="en-US" altLang="zh-CN" sz="1600" b="1" dirty="0">
                  <a:solidFill>
                    <a:schemeClr val="tx1"/>
                  </a:solidFill>
                </a:rPr>
                <a:t>Outflow congestion metric</a:t>
              </a:r>
              <a:endParaRPr lang="en-US" altLang="zh-CN" sz="1600" b="1" dirty="0">
                <a:solidFill>
                  <a:srgbClr val="6B2D0B"/>
                </a:solidFill>
                <a:latin typeface="微软雅黑" panose="020B0503020204020204" pitchFamily="34" charset="-122"/>
                <a:ea typeface="微软雅黑" panose="020B0503020204020204" pitchFamily="34" charset="-122"/>
              </a:endParaRPr>
            </a:p>
            <a:p>
              <a:pPr marL="234000" indent="-457200" algn="l">
                <a:lnSpc>
                  <a:spcPct val="150000"/>
                </a:lnSpc>
                <a:spcBef>
                  <a:spcPts val="600"/>
                </a:spcBef>
                <a:spcAft>
                  <a:spcPts val="600"/>
                </a:spcAft>
              </a:pPr>
              <a:r>
                <a:rPr lang="zh-CN" altLang="en-US" sz="1600" b="1" dirty="0">
                  <a:solidFill>
                    <a:srgbClr val="6B2D0B"/>
                  </a:solidFill>
                  <a:latin typeface="微软雅黑" panose="020B0503020204020204" pitchFamily="34" charset="-122"/>
                  <a:ea typeface="微软雅黑" panose="020B0503020204020204" pitchFamily="34" charset="-122"/>
                </a:rPr>
                <a:t>模拟器训练较慢，但迁移学习缺乏扩展性</a:t>
              </a:r>
              <a:endParaRPr lang="en-US" altLang="zh-CN" sz="1600" b="1" dirty="0">
                <a:solidFill>
                  <a:srgbClr val="6B2D0B"/>
                </a:solidFill>
                <a:latin typeface="微软雅黑" panose="020B0503020204020204" pitchFamily="34" charset="-122"/>
                <a:ea typeface="微软雅黑" panose="020B0503020204020204" pitchFamily="34" charset="-122"/>
              </a:endParaRPr>
            </a:p>
            <a:p>
              <a:pPr marL="234000" indent="-457200" algn="l">
                <a:lnSpc>
                  <a:spcPct val="150000"/>
                </a:lnSpc>
                <a:buFont typeface="Arial" panose="020B0604020202020204" pitchFamily="34" charset="0"/>
                <a:buChar char="•"/>
              </a:pPr>
              <a:r>
                <a:rPr lang="en-US" altLang="zh-CN" sz="1600" b="1" dirty="0">
                  <a:solidFill>
                    <a:schemeClr val="tx1"/>
                  </a:solidFill>
                </a:rPr>
                <a:t>Modular Transfer reinforcement learning approach</a:t>
              </a:r>
            </a:p>
            <a:p>
              <a:pPr marL="234000" indent="-457200" algn="l">
                <a:lnSpc>
                  <a:spcPct val="150000"/>
                </a:lnSpc>
                <a:spcBef>
                  <a:spcPts val="600"/>
                </a:spcBef>
                <a:spcAft>
                  <a:spcPts val="600"/>
                </a:spcAft>
              </a:pPr>
              <a:r>
                <a:rPr lang="zh-CN" altLang="en-US" sz="1600" b="1" dirty="0">
                  <a:solidFill>
                    <a:srgbClr val="6B2D0B"/>
                  </a:solidFill>
                  <a:latin typeface="微软雅黑" panose="020B0503020204020204" pitchFamily="34" charset="-122"/>
                  <a:ea typeface="微软雅黑" panose="020B0503020204020204" pitchFamily="34" charset="-122"/>
                </a:rPr>
                <a:t>分布式方法依赖额外通信 </a:t>
              </a:r>
            </a:p>
            <a:p>
              <a:pPr marL="234000" indent="-457200" algn="l">
                <a:lnSpc>
                  <a:spcPct val="150000"/>
                </a:lnSpc>
                <a:spcBef>
                  <a:spcPts val="600"/>
                </a:spcBef>
                <a:spcAft>
                  <a:spcPts val="600"/>
                </a:spcAft>
                <a:buFont typeface="Arial" panose="020B0604020202020204" pitchFamily="34" charset="0"/>
                <a:buChar char="•"/>
              </a:pPr>
              <a:r>
                <a:rPr lang="en-US" altLang="zh-CN" sz="1600" b="1" dirty="0">
                  <a:solidFill>
                    <a:schemeClr val="tx1"/>
                  </a:solidFill>
                </a:rPr>
                <a:t>Fully distributed multiagent driving policy (no communication)</a:t>
              </a:r>
            </a:p>
          </p:txBody>
        </p:sp>
      </p:grpSp>
    </p:spTree>
    <p:extLst>
      <p:ext uri="{BB962C8B-B14F-4D97-AF65-F5344CB8AC3E}">
        <p14:creationId xmlns:p14="http://schemas.microsoft.com/office/powerpoint/2010/main" val="1065125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C8946CC-BEC1-48E1-A353-9B1EA5282B23}"/>
              </a:ext>
            </a:extLst>
          </p:cNvPr>
          <p:cNvSpPr>
            <a:spLocks noGrp="1"/>
          </p:cNvSpPr>
          <p:nvPr>
            <p:ph type="sldNum" sz="quarter" idx="12"/>
          </p:nvPr>
        </p:nvSpPr>
        <p:spPr/>
        <p:txBody>
          <a:bodyPr/>
          <a:lstStyle/>
          <a:p>
            <a:fld id="{72A5E12F-523A-4D75-95A2-779F57F5D9E2}" type="slidenum">
              <a:rPr lang="zh-CN" altLang="en-US" smtClean="0"/>
              <a:t>9</a:t>
            </a:fld>
            <a:endParaRPr lang="zh-CN" altLang="en-US"/>
          </a:p>
        </p:txBody>
      </p:sp>
      <p:sp>
        <p:nvSpPr>
          <p:cNvPr id="37" name="文本框 36">
            <a:extLst>
              <a:ext uri="{FF2B5EF4-FFF2-40B4-BE49-F238E27FC236}">
                <a16:creationId xmlns:a16="http://schemas.microsoft.com/office/drawing/2014/main" id="{9EEBFB12-9821-42F4-81F9-02A78EB44F1F}"/>
              </a:ext>
            </a:extLst>
          </p:cNvPr>
          <p:cNvSpPr txBox="1"/>
          <p:nvPr/>
        </p:nvSpPr>
        <p:spPr>
          <a:xfrm>
            <a:off x="428281" y="199434"/>
            <a:ext cx="3259295" cy="523220"/>
          </a:xfrm>
          <a:prstGeom prst="rect">
            <a:avLst/>
          </a:prstGeom>
          <a:noFill/>
        </p:spPr>
        <p:txBody>
          <a:bodyPr wrap="square" rtlCol="0">
            <a:spAutoFit/>
          </a:bodyPr>
          <a:lstStyle/>
          <a:p>
            <a:pPr>
              <a:lnSpc>
                <a:spcPct val="100000"/>
              </a:lnSpc>
            </a:pPr>
            <a:r>
              <a:rPr lang="zh-CN" altLang="en-US" sz="2800" b="1" spc="200">
                <a:solidFill>
                  <a:schemeClr val="bg1"/>
                </a:solidFill>
                <a:latin typeface="Calibri" panose="020F0502020204030204" pitchFamily="34" charset="0"/>
                <a:ea typeface="微软雅黑" panose="020B0503020204020204" pitchFamily="34" charset="-122"/>
              </a:rPr>
              <a:t>提纲</a:t>
            </a:r>
          </a:p>
        </p:txBody>
      </p:sp>
      <p:grpSp>
        <p:nvGrpSpPr>
          <p:cNvPr id="38" name="组合 37">
            <a:extLst>
              <a:ext uri="{FF2B5EF4-FFF2-40B4-BE49-F238E27FC236}">
                <a16:creationId xmlns:a16="http://schemas.microsoft.com/office/drawing/2014/main" id="{FA819496-6A26-4E0F-8F70-E1DCA3BAE54E}"/>
              </a:ext>
            </a:extLst>
          </p:cNvPr>
          <p:cNvGrpSpPr/>
          <p:nvPr/>
        </p:nvGrpSpPr>
        <p:grpSpPr>
          <a:xfrm>
            <a:off x="1800597" y="2366812"/>
            <a:ext cx="5915292" cy="2124376"/>
            <a:chOff x="1384382" y="2295061"/>
            <a:chExt cx="5915292" cy="2124376"/>
          </a:xfrm>
        </p:grpSpPr>
        <p:grpSp>
          <p:nvGrpSpPr>
            <p:cNvPr id="39" name="组合 38">
              <a:extLst>
                <a:ext uri="{FF2B5EF4-FFF2-40B4-BE49-F238E27FC236}">
                  <a16:creationId xmlns:a16="http://schemas.microsoft.com/office/drawing/2014/main" id="{58AA3BD9-EB74-4258-8354-3E1BE922BF81}"/>
                </a:ext>
              </a:extLst>
            </p:cNvPr>
            <p:cNvGrpSpPr/>
            <p:nvPr/>
          </p:nvGrpSpPr>
          <p:grpSpPr>
            <a:xfrm>
              <a:off x="1384382" y="3144673"/>
              <a:ext cx="2323594" cy="523220"/>
              <a:chOff x="940034" y="1526526"/>
              <a:chExt cx="2323594" cy="523220"/>
            </a:xfrm>
          </p:grpSpPr>
          <p:sp>
            <p:nvSpPr>
              <p:cNvPr id="44" name="文本框 43">
                <a:extLst>
                  <a:ext uri="{FF2B5EF4-FFF2-40B4-BE49-F238E27FC236}">
                    <a16:creationId xmlns:a16="http://schemas.microsoft.com/office/drawing/2014/main" id="{41F654D8-7D3C-4A7C-B202-6328670ABEDB}"/>
                  </a:ext>
                </a:extLst>
              </p:cNvPr>
              <p:cNvSpPr txBox="1"/>
              <p:nvPr/>
            </p:nvSpPr>
            <p:spPr>
              <a:xfrm>
                <a:off x="1298735" y="1526526"/>
                <a:ext cx="1964893" cy="523220"/>
              </a:xfrm>
              <a:prstGeom prst="rect">
                <a:avLst/>
              </a:prstGeom>
              <a:noFill/>
            </p:spPr>
            <p:txBody>
              <a:bodyPr wrap="square" rtlCol="0">
                <a:spAutoFit/>
              </a:bodyPr>
              <a:lstStyle/>
              <a:p>
                <a:r>
                  <a:rPr lang="zh-CN" altLang="en-US" sz="2800" b="1" spc="200" dirty="0">
                    <a:latin typeface="微软雅黑" panose="020B0503020204020204" pitchFamily="34" charset="-122"/>
                    <a:ea typeface="微软雅黑" panose="020B0503020204020204" pitchFamily="34" charset="-122"/>
                  </a:rPr>
                  <a:t>模型算法</a:t>
                </a:r>
              </a:p>
            </p:txBody>
          </p:sp>
          <p:grpSp>
            <p:nvGrpSpPr>
              <p:cNvPr id="45" name="Google Shape;1483;p78">
                <a:extLst>
                  <a:ext uri="{FF2B5EF4-FFF2-40B4-BE49-F238E27FC236}">
                    <a16:creationId xmlns:a16="http://schemas.microsoft.com/office/drawing/2014/main" id="{D8D521E4-D4BD-4567-AF78-5CF8CBD361F7}"/>
                  </a:ext>
                </a:extLst>
              </p:cNvPr>
              <p:cNvGrpSpPr/>
              <p:nvPr/>
            </p:nvGrpSpPr>
            <p:grpSpPr>
              <a:xfrm>
                <a:off x="940034" y="1639250"/>
                <a:ext cx="206611" cy="297757"/>
                <a:chOff x="5060913" y="2063179"/>
                <a:chExt cx="28829" cy="41550"/>
              </a:xfrm>
            </p:grpSpPr>
            <p:sp>
              <p:nvSpPr>
                <p:cNvPr id="46" name="Google Shape;1484;p78">
                  <a:extLst>
                    <a:ext uri="{FF2B5EF4-FFF2-40B4-BE49-F238E27FC236}">
                      <a16:creationId xmlns:a16="http://schemas.microsoft.com/office/drawing/2014/main" id="{FDA509E1-9181-4B3D-91D5-3FEE1B0B3F2D}"/>
                    </a:ext>
                  </a:extLst>
                </p:cNvPr>
                <p:cNvSpPr/>
                <p:nvPr/>
              </p:nvSpPr>
              <p:spPr>
                <a:xfrm>
                  <a:off x="5061042" y="2063179"/>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0240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485;p78">
                  <a:extLst>
                    <a:ext uri="{FF2B5EF4-FFF2-40B4-BE49-F238E27FC236}">
                      <a16:creationId xmlns:a16="http://schemas.microsoft.com/office/drawing/2014/main" id="{E3374C87-870B-4367-9D67-2CAB093014DA}"/>
                    </a:ext>
                  </a:extLst>
                </p:cNvPr>
                <p:cNvSpPr/>
                <p:nvPr/>
              </p:nvSpPr>
              <p:spPr>
                <a:xfrm>
                  <a:off x="5060913" y="207815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 name="文本框 40">
              <a:extLst>
                <a:ext uri="{FF2B5EF4-FFF2-40B4-BE49-F238E27FC236}">
                  <a16:creationId xmlns:a16="http://schemas.microsoft.com/office/drawing/2014/main" id="{8B78988A-F4DC-43CA-9A38-1DFD20DE4B57}"/>
                </a:ext>
              </a:extLst>
            </p:cNvPr>
            <p:cNvSpPr txBox="1"/>
            <p:nvPr/>
          </p:nvSpPr>
          <p:spPr>
            <a:xfrm>
              <a:off x="4426207" y="3144673"/>
              <a:ext cx="2873467" cy="461665"/>
            </a:xfrm>
            <a:prstGeom prst="rect">
              <a:avLst/>
            </a:prstGeom>
            <a:noFill/>
          </p:spPr>
          <p:txBody>
            <a:bodyPr wrap="square" rtlCol="0">
              <a:spAutoFit/>
            </a:bodyPr>
            <a:lstStyle/>
            <a:p>
              <a:r>
                <a:rPr lang="zh-CN" altLang="en-US" sz="2400" b="1" spc="200" dirty="0">
                  <a:solidFill>
                    <a:schemeClr val="tx1">
                      <a:lumMod val="75000"/>
                      <a:lumOff val="25000"/>
                    </a:schemeClr>
                  </a:solidFill>
                  <a:latin typeface="微软雅黑" panose="020B0503020204020204" pitchFamily="34" charset="-122"/>
                  <a:ea typeface="微软雅黑" panose="020B0503020204020204" pitchFamily="34" charset="-122"/>
                </a:rPr>
                <a:t>大规模集中式策略</a:t>
              </a:r>
            </a:p>
          </p:txBody>
        </p:sp>
        <p:sp>
          <p:nvSpPr>
            <p:cNvPr id="42" name="文本框 41">
              <a:extLst>
                <a:ext uri="{FF2B5EF4-FFF2-40B4-BE49-F238E27FC236}">
                  <a16:creationId xmlns:a16="http://schemas.microsoft.com/office/drawing/2014/main" id="{6DE07E8A-28D7-4763-9501-E994CEC8CA64}"/>
                </a:ext>
              </a:extLst>
            </p:cNvPr>
            <p:cNvSpPr txBox="1"/>
            <p:nvPr/>
          </p:nvSpPr>
          <p:spPr>
            <a:xfrm>
              <a:off x="4426207" y="2331574"/>
              <a:ext cx="2497047" cy="461665"/>
            </a:xfrm>
            <a:prstGeom prst="rect">
              <a:avLst/>
            </a:prstGeom>
            <a:noFill/>
          </p:spPr>
          <p:txBody>
            <a:bodyPr wrap="square" rtlCol="0">
              <a:spAutoFit/>
            </a:bodyPr>
            <a:lstStyle/>
            <a:p>
              <a:r>
                <a:rPr lang="zh-CN" altLang="en-US" sz="2400" b="1" spc="200" dirty="0">
                  <a:solidFill>
                    <a:schemeClr val="tx1">
                      <a:lumMod val="75000"/>
                      <a:lumOff val="25000"/>
                    </a:schemeClr>
                  </a:solidFill>
                  <a:latin typeface="微软雅黑" panose="020B0503020204020204" pitchFamily="34" charset="-122"/>
                  <a:ea typeface="微软雅黑" panose="020B0503020204020204" pitchFamily="34" charset="-122"/>
                </a:rPr>
                <a:t>评价指标设计</a:t>
              </a:r>
            </a:p>
          </p:txBody>
        </p:sp>
        <p:cxnSp>
          <p:nvCxnSpPr>
            <p:cNvPr id="43" name="直接连接符 42">
              <a:extLst>
                <a:ext uri="{FF2B5EF4-FFF2-40B4-BE49-F238E27FC236}">
                  <a16:creationId xmlns:a16="http://schemas.microsoft.com/office/drawing/2014/main" id="{1443A30C-4888-4511-B369-679B5E6B7B20}"/>
                </a:ext>
              </a:extLst>
            </p:cNvPr>
            <p:cNvCxnSpPr>
              <a:cxnSpLocks/>
            </p:cNvCxnSpPr>
            <p:nvPr/>
          </p:nvCxnSpPr>
          <p:spPr>
            <a:xfrm>
              <a:off x="4009131" y="2295061"/>
              <a:ext cx="0" cy="2124376"/>
            </a:xfrm>
            <a:prstGeom prst="line">
              <a:avLst/>
            </a:prstGeom>
            <a:ln w="19050">
              <a:solidFill>
                <a:srgbClr val="02409A"/>
              </a:solidFill>
            </a:ln>
          </p:spPr>
          <p:style>
            <a:lnRef idx="1">
              <a:schemeClr val="accent1"/>
            </a:lnRef>
            <a:fillRef idx="0">
              <a:schemeClr val="accent1"/>
            </a:fillRef>
            <a:effectRef idx="0">
              <a:schemeClr val="accent1"/>
            </a:effectRef>
            <a:fontRef idx="minor">
              <a:schemeClr val="tx1"/>
            </a:fontRef>
          </p:style>
        </p:cxnSp>
      </p:grpSp>
      <p:sp>
        <p:nvSpPr>
          <p:cNvPr id="15" name="文本框 14">
            <a:extLst>
              <a:ext uri="{FF2B5EF4-FFF2-40B4-BE49-F238E27FC236}">
                <a16:creationId xmlns:a16="http://schemas.microsoft.com/office/drawing/2014/main" id="{A6ED17C7-2139-40A3-A8B4-27549976AA57}"/>
              </a:ext>
            </a:extLst>
          </p:cNvPr>
          <p:cNvSpPr txBox="1"/>
          <p:nvPr/>
        </p:nvSpPr>
        <p:spPr>
          <a:xfrm>
            <a:off x="4842422" y="4029523"/>
            <a:ext cx="2497042" cy="461665"/>
          </a:xfrm>
          <a:prstGeom prst="rect">
            <a:avLst/>
          </a:prstGeom>
          <a:noFill/>
        </p:spPr>
        <p:txBody>
          <a:bodyPr wrap="square" rtlCol="0">
            <a:spAutoFit/>
          </a:bodyPr>
          <a:lstStyle/>
          <a:p>
            <a:r>
              <a:rPr lang="zh-CN" altLang="en-US" sz="2400" b="1" spc="200" dirty="0">
                <a:solidFill>
                  <a:schemeClr val="tx1">
                    <a:lumMod val="75000"/>
                    <a:lumOff val="25000"/>
                  </a:schemeClr>
                </a:solidFill>
                <a:latin typeface="微软雅黑" panose="020B0503020204020204" pitchFamily="34" charset="-122"/>
                <a:ea typeface="微软雅黑" panose="020B0503020204020204" pitchFamily="34" charset="-122"/>
              </a:rPr>
              <a:t>分布式策略</a:t>
            </a:r>
          </a:p>
        </p:txBody>
      </p:sp>
    </p:spTree>
    <p:extLst>
      <p:ext uri="{BB962C8B-B14F-4D97-AF65-F5344CB8AC3E}">
        <p14:creationId xmlns:p14="http://schemas.microsoft.com/office/powerpoint/2010/main" val="64033018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ICON" val="#398882;#68666;#393597;"/>
</p:tagLst>
</file>

<file path=ppt/tags/tag2.xml><?xml version="1.0" encoding="utf-8"?>
<p:tagLst xmlns:a="http://schemas.openxmlformats.org/drawingml/2006/main" xmlns:r="http://schemas.openxmlformats.org/officeDocument/2006/relationships" xmlns:p="http://schemas.openxmlformats.org/presentationml/2006/main">
  <p:tag name="ISLIDE.ICON" val="#36174;#66151;"/>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组会字体">
      <a:majorFont>
        <a:latin typeface="Calibri"/>
        <a:ea typeface="微软雅黑"/>
        <a:cs typeface=""/>
      </a:majorFont>
      <a:minorFont>
        <a:latin typeface="Calibr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16491</TotalTime>
  <Words>2468</Words>
  <Application>Microsoft Office PowerPoint</Application>
  <PresentationFormat>全屏显示(4:3)</PresentationFormat>
  <Paragraphs>271</Paragraphs>
  <Slides>21</Slides>
  <Notes>17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21</vt:i4>
      </vt:variant>
    </vt:vector>
  </HeadingPairs>
  <TitlesOfParts>
    <vt:vector size="30" baseType="lpstr">
      <vt:lpstr>PingFang SC</vt:lpstr>
      <vt:lpstr>等线</vt:lpstr>
      <vt:lpstr>思源黑体 CN</vt:lpstr>
      <vt:lpstr>微软雅黑</vt:lpstr>
      <vt:lpstr>Arial</vt:lpstr>
      <vt:lpstr>Calibri</vt:lpstr>
      <vt:lpstr>Cambria Math</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王宇晨</dc:creator>
  <cp:lastModifiedBy>A42981</cp:lastModifiedBy>
  <cp:revision>1533</cp:revision>
  <dcterms:created xsi:type="dcterms:W3CDTF">2021-05-16T02:35:10Z</dcterms:created>
  <dcterms:modified xsi:type="dcterms:W3CDTF">2021-12-03T08:30:13Z</dcterms:modified>
</cp:coreProperties>
</file>

<file path=docProps/thumbnail.jpeg>
</file>